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78" r:id="rId3"/>
    <p:sldId id="257" r:id="rId4"/>
    <p:sldId id="279" r:id="rId5"/>
    <p:sldId id="280" r:id="rId6"/>
    <p:sldId id="283" r:id="rId7"/>
    <p:sldId id="281" r:id="rId8"/>
    <p:sldId id="282" r:id="rId9"/>
    <p:sldId id="284" r:id="rId10"/>
    <p:sldId id="285" r:id="rId11"/>
    <p:sldId id="289" r:id="rId12"/>
    <p:sldId id="287" r:id="rId13"/>
    <p:sldId id="290" r:id="rId14"/>
    <p:sldId id="288" r:id="rId15"/>
    <p:sldId id="291" r:id="rId16"/>
    <p:sldId id="292" r:id="rId17"/>
    <p:sldId id="293" r:id="rId18"/>
    <p:sldId id="315" r:id="rId19"/>
    <p:sldId id="294" r:id="rId20"/>
    <p:sldId id="295" r:id="rId21"/>
    <p:sldId id="31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10" r:id="rId35"/>
    <p:sldId id="309" r:id="rId36"/>
    <p:sldId id="311" r:id="rId37"/>
    <p:sldId id="312" r:id="rId38"/>
    <p:sldId id="313" r:id="rId39"/>
    <p:sldId id="314" r:id="rId40"/>
    <p:sldId id="27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66"/>
    <a:srgbClr val="000000"/>
    <a:srgbClr val="990033"/>
    <a:srgbClr val="00BDD0"/>
    <a:srgbClr val="C6E8F4"/>
    <a:srgbClr val="FFFFFF"/>
    <a:srgbClr val="B4B4B4"/>
    <a:srgbClr val="003736"/>
    <a:srgbClr val="072B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741" autoAdjust="0"/>
  </p:normalViewPr>
  <p:slideViewPr>
    <p:cSldViewPr snapToGrid="0">
      <p:cViewPr>
        <p:scale>
          <a:sx n="63" d="100"/>
          <a:sy n="63" d="100"/>
        </p:scale>
        <p:origin x="708"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772"/>
    </p:cViewPr>
  </p:sorterViewPr>
  <p:notesViewPr>
    <p:cSldViewPr snapToGrid="0">
      <p:cViewPr varScale="1">
        <p:scale>
          <a:sx n="48" d="100"/>
          <a:sy n="48" d="100"/>
        </p:scale>
        <p:origin x="2684"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32330-75B9-F46D-ED57-24F81B5B5A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E6FC680-EA9D-4459-884F-BE944AB24D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A8C168-FF6C-4B44-84F3-3564CDC5FAEA}" type="datetimeFigureOut">
              <a:rPr lang="en-IN" smtClean="0"/>
              <a:t>27-02-2023</a:t>
            </a:fld>
            <a:endParaRPr lang="en-IN"/>
          </a:p>
        </p:txBody>
      </p:sp>
      <p:sp>
        <p:nvSpPr>
          <p:cNvPr id="4" name="Footer Placeholder 3">
            <a:extLst>
              <a:ext uri="{FF2B5EF4-FFF2-40B4-BE49-F238E27FC236}">
                <a16:creationId xmlns:a16="http://schemas.microsoft.com/office/drawing/2014/main" id="{12629F38-E38D-C8A5-7EF5-DC12CD82E4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8AA0AB0-02D7-35C3-3BE6-6F53DDA72A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45184-96D7-4C54-BF1B-D8EB1AC027BA}" type="slidenum">
              <a:rPr lang="en-IN" smtClean="0"/>
              <a:t>‹#›</a:t>
            </a:fld>
            <a:endParaRPr lang="en-IN"/>
          </a:p>
        </p:txBody>
      </p:sp>
    </p:spTree>
    <p:extLst>
      <p:ext uri="{BB962C8B-B14F-4D97-AF65-F5344CB8AC3E}">
        <p14:creationId xmlns:p14="http://schemas.microsoft.com/office/powerpoint/2010/main" val="29038109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33E83-10E0-42F3-BD6B-C345A0A14529}" type="datetimeFigureOut">
              <a:rPr lang="en-IN" smtClean="0"/>
              <a:t>27-02-2023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73311-9416-4244-ADE5-3A4AD1A1D978}" type="slidenum">
              <a:rPr lang="en-IN" smtClean="0"/>
              <a:t>‹#›</a:t>
            </a:fld>
            <a:endParaRPr lang="en-IN"/>
          </a:p>
        </p:txBody>
      </p:sp>
    </p:spTree>
    <p:extLst>
      <p:ext uri="{BB962C8B-B14F-4D97-AF65-F5344CB8AC3E}">
        <p14:creationId xmlns:p14="http://schemas.microsoft.com/office/powerpoint/2010/main" val="38676003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6723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7993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1436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1570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5305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0401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6307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9911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3685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4737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3875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80026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57565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14492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20145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5435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00821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09421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6534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8063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65410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34902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82327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7591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31873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08729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54022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0879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57817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64104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352201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16867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29416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60013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6419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1989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3585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34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495699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3">
        <a:schemeClr val="bg2"/>
      </p:bgRef>
    </p:bg>
    <p:spTree>
      <p:nvGrpSpPr>
        <p:cNvPr id="1" name=""/>
        <p:cNvGrpSpPr/>
        <p:nvPr/>
      </p:nvGrpSpPr>
      <p:grpSpPr>
        <a:xfrm>
          <a:off x="0" y="0"/>
          <a:ext cx="0" cy="0"/>
          <a:chOff x="0" y="0"/>
          <a:chExt cx="0" cy="0"/>
        </a:xfrm>
      </p:grpSpPr>
      <p:pic>
        <p:nvPicPr>
          <p:cNvPr id="1026" name="Picture 2" descr="What Is a Wireless Sensor Network? | ToolSense Glossary">
            <a:extLst>
              <a:ext uri="{FF2B5EF4-FFF2-40B4-BE49-F238E27FC236}">
                <a16:creationId xmlns:a16="http://schemas.microsoft.com/office/drawing/2014/main" id="{382AAB94-8C63-943F-9FFD-8C238B0EA4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584B0D5-AEAB-DAA7-9ABC-65EC28554F34}"/>
              </a:ext>
            </a:extLst>
          </p:cNvPr>
          <p:cNvSpPr txBox="1"/>
          <p:nvPr userDrawn="1"/>
        </p:nvSpPr>
        <p:spPr>
          <a:xfrm>
            <a:off x="182880" y="5486400"/>
            <a:ext cx="3393440" cy="1231106"/>
          </a:xfrm>
          <a:prstGeom prst="rect">
            <a:avLst/>
          </a:prstGeom>
          <a:noFill/>
        </p:spPr>
        <p:txBody>
          <a:bodyPr wrap="square" rtlCol="0">
            <a:spAutoFit/>
          </a:bodyPr>
          <a:lstStyle/>
          <a:p>
            <a:pPr algn="l"/>
            <a:r>
              <a:rPr lang="en-IN" b="1" dirty="0">
                <a:solidFill>
                  <a:srgbClr val="FFFF00"/>
                </a:solidFill>
              </a:rPr>
              <a:t>Prof. Narasimha </a:t>
            </a:r>
            <a:r>
              <a:rPr lang="en-IN" sz="2000" b="1" dirty="0">
                <a:solidFill>
                  <a:srgbClr val="FFFF00"/>
                </a:solidFill>
              </a:rPr>
              <a:t>Swamy</a:t>
            </a:r>
            <a:r>
              <a:rPr lang="en-IN" b="1" dirty="0">
                <a:solidFill>
                  <a:srgbClr val="FFFF00"/>
                </a:solidFill>
              </a:rPr>
              <a:t> S</a:t>
            </a:r>
          </a:p>
          <a:p>
            <a:pPr algn="l"/>
            <a:r>
              <a:rPr lang="en-IN" b="1" dirty="0">
                <a:solidFill>
                  <a:srgbClr val="FFFF00"/>
                </a:solidFill>
              </a:rPr>
              <a:t>Department of AIML</a:t>
            </a:r>
          </a:p>
          <a:p>
            <a:pPr algn="l"/>
            <a:r>
              <a:rPr lang="en-IN" b="1" dirty="0">
                <a:solidFill>
                  <a:srgbClr val="FFFF00"/>
                </a:solidFill>
              </a:rPr>
              <a:t>RV College of Engineering </a:t>
            </a:r>
          </a:p>
          <a:p>
            <a:pPr algn="l"/>
            <a:r>
              <a:rPr lang="en-IN" b="1" dirty="0">
                <a:solidFill>
                  <a:srgbClr val="FFFF00"/>
                </a:solidFill>
              </a:rPr>
              <a:t>Bengaluru-59</a:t>
            </a:r>
          </a:p>
        </p:txBody>
      </p:sp>
      <p:sp>
        <p:nvSpPr>
          <p:cNvPr id="12" name="TextBox 11">
            <a:extLst>
              <a:ext uri="{FF2B5EF4-FFF2-40B4-BE49-F238E27FC236}">
                <a16:creationId xmlns:a16="http://schemas.microsoft.com/office/drawing/2014/main" id="{F8DEE6A8-BE28-C7F6-9F65-84E3DB3F635C}"/>
              </a:ext>
            </a:extLst>
          </p:cNvPr>
          <p:cNvSpPr txBox="1"/>
          <p:nvPr userDrawn="1"/>
        </p:nvSpPr>
        <p:spPr>
          <a:xfrm>
            <a:off x="12286" y="2521941"/>
            <a:ext cx="7887114" cy="1508105"/>
          </a:xfrm>
          <a:prstGeom prst="rect">
            <a:avLst/>
          </a:prstGeom>
          <a:solidFill>
            <a:srgbClr val="FFFFFF">
              <a:alpha val="27000"/>
            </a:srgbClr>
          </a:solidFill>
        </p:spPr>
        <p:txBody>
          <a:bodyPr wrap="square" rtlCol="0">
            <a:spAutoFit/>
          </a:bodyPr>
          <a:lstStyle/>
          <a:p>
            <a:r>
              <a:rPr lang="en-IN" sz="4800" b="1" dirty="0">
                <a:solidFill>
                  <a:srgbClr val="FFFF00"/>
                </a:solidFill>
              </a:rPr>
              <a:t>Cyber Physical Systems (CPS)</a:t>
            </a:r>
          </a:p>
          <a:p>
            <a:r>
              <a:rPr lang="en-IN" sz="4400" b="1" dirty="0">
                <a:solidFill>
                  <a:srgbClr val="FFFF00"/>
                </a:solidFill>
              </a:rPr>
              <a:t>UNIT-4</a:t>
            </a:r>
          </a:p>
        </p:txBody>
      </p:sp>
      <p:sp>
        <p:nvSpPr>
          <p:cNvPr id="2" name="TextBox 1">
            <a:extLst>
              <a:ext uri="{FF2B5EF4-FFF2-40B4-BE49-F238E27FC236}">
                <a16:creationId xmlns:a16="http://schemas.microsoft.com/office/drawing/2014/main" id="{CB9925B8-1717-2071-B3DF-0DC3A2E6D706}"/>
              </a:ext>
            </a:extLst>
          </p:cNvPr>
          <p:cNvSpPr txBox="1"/>
          <p:nvPr userDrawn="1"/>
        </p:nvSpPr>
        <p:spPr>
          <a:xfrm>
            <a:off x="8849360" y="6255841"/>
            <a:ext cx="3159760" cy="461665"/>
          </a:xfrm>
          <a:prstGeom prst="rect">
            <a:avLst/>
          </a:prstGeom>
          <a:noFill/>
        </p:spPr>
        <p:txBody>
          <a:bodyPr wrap="square" rtlCol="0">
            <a:spAutoFit/>
          </a:bodyPr>
          <a:lstStyle/>
          <a:p>
            <a:pPr algn="r"/>
            <a:r>
              <a:rPr lang="en-IN" sz="2400" b="1" i="1" dirty="0">
                <a:solidFill>
                  <a:schemeClr val="bg1"/>
                </a:solidFill>
              </a:rPr>
              <a:t>Go, Change the World</a:t>
            </a:r>
          </a:p>
        </p:txBody>
      </p:sp>
    </p:spTree>
    <p:extLst>
      <p:ext uri="{BB962C8B-B14F-4D97-AF65-F5344CB8AC3E}">
        <p14:creationId xmlns:p14="http://schemas.microsoft.com/office/powerpoint/2010/main" val="92956463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142E-BBFA-4A3C-AFEA-E50F0B0097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7B4B26-C890-4E48-42BD-D073C7D66A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4C9211-5FE0-058C-6B95-D4D308D9E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4EB4C-7ED9-447A-9250-105F59C6BB1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D2FB842-5923-0C1C-0624-4943F5823C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7C465-55AF-0075-CBA8-43211E0D4B8D}"/>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70962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8B6-5519-9448-9E28-CD38AE293C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4976D9-3548-94D6-9C10-2722F57B1B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382DB-FEE2-F215-9436-634E66F770B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B348780-68F2-0B70-BE2E-10881945DC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55972E-B3CC-43F8-4566-51656F08AE99}"/>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135681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6D298D-CCCC-5972-AF4A-A3FC44E8EE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B2248B-61E6-CE92-38FA-D12B41234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FA1E8-503C-85D5-C455-27A5702A91F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6D88141-CE6A-F966-76E2-F610B8BC2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D81D32-41CF-3EFC-EEA1-C2D923EFB314}"/>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26805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00F523-C5A3-FFBE-2DA4-5B5B53412DCF}"/>
              </a:ext>
            </a:extLst>
          </p:cNvPr>
          <p:cNvSpPr/>
          <p:nvPr userDrawn="1"/>
        </p:nvSpPr>
        <p:spPr>
          <a:xfrm>
            <a:off x="3959353" y="6558284"/>
            <a:ext cx="5573465" cy="313530"/>
          </a:xfrm>
          <a:prstGeom prst="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8CDF46F-7055-C07E-5949-1CC9FA80210F}"/>
              </a:ext>
            </a:extLst>
          </p:cNvPr>
          <p:cNvSpPr>
            <a:spLocks noGrp="1"/>
          </p:cNvSpPr>
          <p:nvPr>
            <p:ph type="title"/>
          </p:nvPr>
        </p:nvSpPr>
        <p:spPr>
          <a:xfrm>
            <a:off x="838200" y="147476"/>
            <a:ext cx="10515600" cy="609282"/>
          </a:xfrm>
        </p:spPr>
        <p:txBody>
          <a:bodyPr>
            <a:noAutofit/>
          </a:bodyPr>
          <a:lstStyle>
            <a:lvl1pPr algn="ctr">
              <a:defRPr sz="3600" b="1">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1145D3A-9CF4-6AC2-549D-FE1A54D7785A}"/>
              </a:ext>
            </a:extLst>
          </p:cNvPr>
          <p:cNvSpPr>
            <a:spLocks noGrp="1"/>
          </p:cNvSpPr>
          <p:nvPr>
            <p:ph idx="1"/>
          </p:nvPr>
        </p:nvSpPr>
        <p:spPr>
          <a:xfrm>
            <a:off x="838200" y="855508"/>
            <a:ext cx="10515600" cy="5694715"/>
          </a:xfrm>
        </p:spPr>
        <p:txBody>
          <a:bodyPr>
            <a:normAutofit/>
          </a:bodyPr>
          <a:lstStyle>
            <a:lvl1pPr>
              <a:defRPr sz="2300"/>
            </a:lvl1pPr>
            <a:lvl2pPr>
              <a:defRPr sz="2300"/>
            </a:lvl2pPr>
            <a:lvl3pPr>
              <a:defRPr sz="2300"/>
            </a:lvl3pPr>
            <a:lvl4pPr>
              <a:defRPr sz="2300"/>
            </a:lvl4pPr>
            <a:lvl5pPr>
              <a:defRPr sz="2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Rectangle 7">
            <a:extLst>
              <a:ext uri="{FF2B5EF4-FFF2-40B4-BE49-F238E27FC236}">
                <a16:creationId xmlns:a16="http://schemas.microsoft.com/office/drawing/2014/main" id="{7339D059-37AC-8CF6-A05C-077DA2ADF04D}"/>
              </a:ext>
            </a:extLst>
          </p:cNvPr>
          <p:cNvSpPr/>
          <p:nvPr userDrawn="1"/>
        </p:nvSpPr>
        <p:spPr>
          <a:xfrm>
            <a:off x="-20207" y="6558284"/>
            <a:ext cx="3979560" cy="30662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D0CF489-D3F5-85DC-A676-3BAE8EF27D26}"/>
              </a:ext>
            </a:extLst>
          </p:cNvPr>
          <p:cNvSpPr txBox="1"/>
          <p:nvPr userDrawn="1"/>
        </p:nvSpPr>
        <p:spPr>
          <a:xfrm>
            <a:off x="4485132" y="6554253"/>
            <a:ext cx="4582160" cy="307777"/>
          </a:xfrm>
          <a:prstGeom prst="rect">
            <a:avLst/>
          </a:prstGeom>
          <a:noFill/>
        </p:spPr>
        <p:txBody>
          <a:bodyPr wrap="square" rtlCol="0">
            <a:spAutoFit/>
          </a:bodyPr>
          <a:lstStyle/>
          <a:p>
            <a:pPr algn="ctr"/>
            <a:r>
              <a:rPr lang="en-IN" sz="1400" b="1" dirty="0">
                <a:solidFill>
                  <a:schemeClr val="bg1">
                    <a:lumMod val="95000"/>
                  </a:schemeClr>
                </a:solidFill>
              </a:rPr>
              <a:t>Department of Artificial Intelligence and Machine Learning</a:t>
            </a:r>
          </a:p>
        </p:txBody>
      </p:sp>
      <p:sp>
        <p:nvSpPr>
          <p:cNvPr id="11" name="TextBox 10">
            <a:extLst>
              <a:ext uri="{FF2B5EF4-FFF2-40B4-BE49-F238E27FC236}">
                <a16:creationId xmlns:a16="http://schemas.microsoft.com/office/drawing/2014/main" id="{5B3BED7A-4A14-A607-0E74-B05F9B7FF991}"/>
              </a:ext>
            </a:extLst>
          </p:cNvPr>
          <p:cNvSpPr txBox="1"/>
          <p:nvPr userDrawn="1"/>
        </p:nvSpPr>
        <p:spPr>
          <a:xfrm>
            <a:off x="128015" y="6557131"/>
            <a:ext cx="3529585" cy="523220"/>
          </a:xfrm>
          <a:prstGeom prst="rect">
            <a:avLst/>
          </a:prstGeom>
          <a:noFill/>
        </p:spPr>
        <p:txBody>
          <a:bodyPr wrap="square" rtlCol="0">
            <a:spAutoFit/>
          </a:bodyPr>
          <a:lstStyle/>
          <a:p>
            <a:pPr algn="ctr"/>
            <a:r>
              <a:rPr lang="en-IN" sz="1400" b="1" dirty="0">
                <a:solidFill>
                  <a:schemeClr val="bg1">
                    <a:lumMod val="95000"/>
                  </a:schemeClr>
                </a:solidFill>
              </a:rPr>
              <a:t>21AI34 – Foundation of Cyber Physical Systems</a:t>
            </a:r>
          </a:p>
        </p:txBody>
      </p:sp>
      <p:sp>
        <p:nvSpPr>
          <p:cNvPr id="12" name="Rectangle 11">
            <a:extLst>
              <a:ext uri="{FF2B5EF4-FFF2-40B4-BE49-F238E27FC236}">
                <a16:creationId xmlns:a16="http://schemas.microsoft.com/office/drawing/2014/main" id="{EA0B0A6E-842A-50B0-BC92-FEEF3D00411D}"/>
              </a:ext>
            </a:extLst>
          </p:cNvPr>
          <p:cNvSpPr/>
          <p:nvPr userDrawn="1"/>
        </p:nvSpPr>
        <p:spPr>
          <a:xfrm>
            <a:off x="0" y="-37028"/>
            <a:ext cx="12192000" cy="10751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52157115-ED17-DD1B-968B-6BDCF48C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9" y="127715"/>
            <a:ext cx="609601" cy="609601"/>
          </a:xfrm>
          <a:prstGeom prst="rect">
            <a:avLst/>
          </a:prstGeom>
        </p:spPr>
      </p:pic>
      <p:sp>
        <p:nvSpPr>
          <p:cNvPr id="14" name="Rectangle 13">
            <a:extLst>
              <a:ext uri="{FF2B5EF4-FFF2-40B4-BE49-F238E27FC236}">
                <a16:creationId xmlns:a16="http://schemas.microsoft.com/office/drawing/2014/main" id="{252A8F85-FD8D-6D06-2C6F-94F2E4313705}"/>
              </a:ext>
            </a:extLst>
          </p:cNvPr>
          <p:cNvSpPr/>
          <p:nvPr userDrawn="1"/>
        </p:nvSpPr>
        <p:spPr>
          <a:xfrm>
            <a:off x="9522564" y="6559367"/>
            <a:ext cx="2669436" cy="307777"/>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DD7917DC-0983-3169-3A21-041B8E163E40}"/>
              </a:ext>
            </a:extLst>
          </p:cNvPr>
          <p:cNvSpPr txBox="1"/>
          <p:nvPr userDrawn="1"/>
        </p:nvSpPr>
        <p:spPr>
          <a:xfrm>
            <a:off x="9894824" y="6538864"/>
            <a:ext cx="2056385" cy="338554"/>
          </a:xfrm>
          <a:prstGeom prst="rect">
            <a:avLst/>
          </a:prstGeom>
          <a:noFill/>
        </p:spPr>
        <p:txBody>
          <a:bodyPr wrap="square" rtlCol="0">
            <a:spAutoFit/>
          </a:bodyPr>
          <a:lstStyle/>
          <a:p>
            <a:pPr algn="ctr"/>
            <a:r>
              <a:rPr lang="en-IN" sz="1600" b="1" i="1" dirty="0">
                <a:solidFill>
                  <a:schemeClr val="bg1"/>
                </a:solidFill>
              </a:rPr>
              <a:t>Go, Change the World</a:t>
            </a:r>
          </a:p>
        </p:txBody>
      </p:sp>
    </p:spTree>
    <p:extLst>
      <p:ext uri="{BB962C8B-B14F-4D97-AF65-F5344CB8AC3E}">
        <p14:creationId xmlns:p14="http://schemas.microsoft.com/office/powerpoint/2010/main" val="267045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DEB3-C502-251A-10F0-135DCD8B9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646EA7-BE89-43E2-52D2-D57ED1D00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4F462-51F9-769D-8BBD-C46BE5F387D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39A80A5-A798-6E43-E42F-A612CFEDBBB3}"/>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79246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F46F-7055-C07E-5949-1CC9FA80210F}"/>
              </a:ext>
            </a:extLst>
          </p:cNvPr>
          <p:cNvSpPr>
            <a:spLocks noGrp="1"/>
          </p:cNvSpPr>
          <p:nvPr>
            <p:ph type="title"/>
          </p:nvPr>
        </p:nvSpPr>
        <p:spPr>
          <a:xfrm>
            <a:off x="838200" y="127875"/>
            <a:ext cx="10515600" cy="609282"/>
          </a:xfrm>
        </p:spPr>
        <p:txBody>
          <a:bodyPr>
            <a:noAutofit/>
          </a:bodyPr>
          <a:lstStyle>
            <a:lvl1pPr algn="ctr">
              <a:defRPr sz="3600" b="1">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1145D3A-9CF4-6AC2-549D-FE1A54D7785A}"/>
              </a:ext>
            </a:extLst>
          </p:cNvPr>
          <p:cNvSpPr>
            <a:spLocks noGrp="1"/>
          </p:cNvSpPr>
          <p:nvPr>
            <p:ph idx="1"/>
          </p:nvPr>
        </p:nvSpPr>
        <p:spPr>
          <a:xfrm>
            <a:off x="838200" y="855508"/>
            <a:ext cx="10515600" cy="5667212"/>
          </a:xfrm>
        </p:spPr>
        <p:txBody>
          <a:bodyPr>
            <a:normAutofit/>
          </a:bodyPr>
          <a:lstStyle>
            <a:lvl1pPr>
              <a:defRPr sz="2300"/>
            </a:lvl1pPr>
            <a:lvl2pPr>
              <a:defRPr sz="2300"/>
            </a:lvl2pPr>
            <a:lvl3pPr>
              <a:defRPr sz="2300"/>
            </a:lvl3pPr>
            <a:lvl4pPr>
              <a:defRPr sz="2300"/>
            </a:lvl4pPr>
            <a:lvl5pPr>
              <a:defRPr sz="2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Rectangle 7">
            <a:extLst>
              <a:ext uri="{FF2B5EF4-FFF2-40B4-BE49-F238E27FC236}">
                <a16:creationId xmlns:a16="http://schemas.microsoft.com/office/drawing/2014/main" id="{7339D059-37AC-8CF6-A05C-077DA2ADF04D}"/>
              </a:ext>
            </a:extLst>
          </p:cNvPr>
          <p:cNvSpPr/>
          <p:nvPr userDrawn="1"/>
        </p:nvSpPr>
        <p:spPr>
          <a:xfrm>
            <a:off x="0" y="6614795"/>
            <a:ext cx="12192000" cy="243206"/>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D0CF489-D3F5-85DC-A676-3BAE8EF27D26}"/>
              </a:ext>
            </a:extLst>
          </p:cNvPr>
          <p:cNvSpPr txBox="1"/>
          <p:nvPr userDrawn="1"/>
        </p:nvSpPr>
        <p:spPr>
          <a:xfrm>
            <a:off x="7051040" y="6577725"/>
            <a:ext cx="4582160" cy="307777"/>
          </a:xfrm>
          <a:prstGeom prst="rect">
            <a:avLst/>
          </a:prstGeom>
          <a:noFill/>
        </p:spPr>
        <p:txBody>
          <a:bodyPr wrap="square" rtlCol="0">
            <a:spAutoFit/>
          </a:bodyPr>
          <a:lstStyle/>
          <a:p>
            <a:r>
              <a:rPr lang="en-IN" sz="1400" b="1" dirty="0">
                <a:solidFill>
                  <a:schemeClr val="bg1">
                    <a:lumMod val="95000"/>
                  </a:schemeClr>
                </a:solidFill>
              </a:rPr>
              <a:t>Department of Artificial Intelligence and Machine Learning</a:t>
            </a:r>
          </a:p>
        </p:txBody>
      </p:sp>
      <p:sp>
        <p:nvSpPr>
          <p:cNvPr id="11" name="TextBox 10">
            <a:extLst>
              <a:ext uri="{FF2B5EF4-FFF2-40B4-BE49-F238E27FC236}">
                <a16:creationId xmlns:a16="http://schemas.microsoft.com/office/drawing/2014/main" id="{5B3BED7A-4A14-A607-0E74-B05F9B7FF991}"/>
              </a:ext>
            </a:extLst>
          </p:cNvPr>
          <p:cNvSpPr txBox="1"/>
          <p:nvPr userDrawn="1"/>
        </p:nvSpPr>
        <p:spPr>
          <a:xfrm>
            <a:off x="81280" y="6577726"/>
            <a:ext cx="5222240" cy="307777"/>
          </a:xfrm>
          <a:prstGeom prst="rect">
            <a:avLst/>
          </a:prstGeom>
          <a:noFill/>
        </p:spPr>
        <p:txBody>
          <a:bodyPr wrap="square" rtlCol="0">
            <a:spAutoFit/>
          </a:bodyPr>
          <a:lstStyle/>
          <a:p>
            <a:r>
              <a:rPr lang="en-IN" sz="1400" b="1" dirty="0">
                <a:solidFill>
                  <a:schemeClr val="bg1">
                    <a:lumMod val="95000"/>
                  </a:schemeClr>
                </a:solidFill>
              </a:rPr>
              <a:t>21AI33 – Foundation of Cyber Physical Systems</a:t>
            </a:r>
          </a:p>
        </p:txBody>
      </p:sp>
      <p:sp>
        <p:nvSpPr>
          <p:cNvPr id="12" name="Rectangle 11">
            <a:extLst>
              <a:ext uri="{FF2B5EF4-FFF2-40B4-BE49-F238E27FC236}">
                <a16:creationId xmlns:a16="http://schemas.microsoft.com/office/drawing/2014/main" id="{EA0B0A6E-842A-50B0-BC92-FEEF3D00411D}"/>
              </a:ext>
            </a:extLst>
          </p:cNvPr>
          <p:cNvSpPr/>
          <p:nvPr userDrawn="1"/>
        </p:nvSpPr>
        <p:spPr>
          <a:xfrm>
            <a:off x="0" y="-37028"/>
            <a:ext cx="12192000" cy="10751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811A3195-C028-3597-B4C3-4E372306F2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40" y="132636"/>
            <a:ext cx="609601" cy="609601"/>
          </a:xfrm>
          <a:prstGeom prst="rect">
            <a:avLst/>
          </a:prstGeom>
        </p:spPr>
      </p:pic>
    </p:spTree>
    <p:extLst>
      <p:ext uri="{BB962C8B-B14F-4D97-AF65-F5344CB8AC3E}">
        <p14:creationId xmlns:p14="http://schemas.microsoft.com/office/powerpoint/2010/main" val="171400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5FA8-CFCE-BDDB-F4FF-DF09A0F09C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1D4C4A-0F7B-35ED-33BA-5893FB2BC4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3A14E9-6C85-780F-6981-39C727CF1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134458-D9D1-471B-8141-5DD6E7E9B1F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EF56D4A-8569-ACB2-ABD0-8A7FECD532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101706-5432-6C5F-609F-54E936CAFFEE}"/>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382857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A74D-4896-D9AC-F85B-342EFAA07D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5DAD6A-FC7A-4BDC-B18A-CBAFC23D6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8F9447-486E-1C1A-85E1-F33219F355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0D65FC-7493-CFA8-7231-402785315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5FC88-B242-3BA9-B3EE-3A55187AF5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A89E48-8BCC-BF6E-EEA0-A817133133D6}"/>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32D842B7-EF63-BBEE-256F-8A9DA9BCA0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3ED1C0-78AA-D7A1-76B1-835338075580}"/>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2666955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E54B-1753-1E4E-1C01-6FCC787C6C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0EA05A-AEFF-7574-3CAC-F42144C1C739}"/>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E96FCCB-CBBA-641D-61BE-CEE63CB66D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58FDCF-EE10-7EB6-51E1-E0E6D2247032}"/>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332958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E001D-5F96-566B-E4EE-B22AF0D6D36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3773FDE-45FE-1468-A7A0-28B0D3854A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F7A759-FC36-EB97-0A72-CE801BFBD98E}"/>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6209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C0F8-CC2B-84D8-8BBF-70A032C2C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54E4C1-A6B6-D35D-EED8-1A377954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017C7F-FC3F-EFF2-8C33-6E7D7E2D5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B3343-DFB8-7ED8-5A48-2744A5EC71A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A3D4237-0272-C7C9-7B9C-54377B8987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6E77DE-6522-D3B8-DC75-401094ED941C}"/>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5902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42AE3A-E85A-8764-C657-A31157D75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B01788-E7AD-E786-32F6-8B877EE07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087685-CD97-C103-3B44-D2122685B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23685066-6634-11DD-A40D-485EBB527C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4FEEE4-F7E8-5090-EFC2-22C0F8591A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5F3F5-3065-4135-BC9C-14EBED89F640}" type="slidenum">
              <a:rPr lang="en-IN" smtClean="0"/>
              <a:t>‹#›</a:t>
            </a:fld>
            <a:endParaRPr lang="en-IN"/>
          </a:p>
        </p:txBody>
      </p:sp>
    </p:spTree>
    <p:extLst>
      <p:ext uri="{BB962C8B-B14F-4D97-AF65-F5344CB8AC3E}">
        <p14:creationId xmlns:p14="http://schemas.microsoft.com/office/powerpoint/2010/main" val="201933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jpeg"/><Relationship Id="rId5" Type="http://schemas.openxmlformats.org/officeDocument/2006/relationships/image" Target="../media/image6.png"/><Relationship Id="rId10" Type="http://schemas.openxmlformats.org/officeDocument/2006/relationships/image" Target="../media/image10.gif"/><Relationship Id="rId4" Type="http://schemas.openxmlformats.org/officeDocument/2006/relationships/image" Target="../media/image5.gif"/><Relationship Id="rId9" Type="http://schemas.openxmlformats.org/officeDocument/2006/relationships/hyperlink" Target="http://openclipart.org/detail/193560/cloud-by-cinemacookie-19356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65513-B771-9657-AAAF-D92106531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54430"/>
            <a:ext cx="947058" cy="947058"/>
          </a:xfrm>
          <a:prstGeom prst="rect">
            <a:avLst/>
          </a:prstGeom>
        </p:spPr>
      </p:pic>
    </p:spTree>
    <p:extLst>
      <p:ext uri="{BB962C8B-B14F-4D97-AF65-F5344CB8AC3E}">
        <p14:creationId xmlns:p14="http://schemas.microsoft.com/office/powerpoint/2010/main" val="45164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BA95F366-2A30-4833-7667-1A6B96725D4B}"/>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Types of Sensor</a:t>
            </a:r>
            <a:endParaRPr lang="en-IN" sz="2400" b="1" i="1" dirty="0"/>
          </a:p>
        </p:txBody>
      </p:sp>
      <p:sp>
        <p:nvSpPr>
          <p:cNvPr id="5" name="TextBox 4">
            <a:extLst>
              <a:ext uri="{FF2B5EF4-FFF2-40B4-BE49-F238E27FC236}">
                <a16:creationId xmlns:a16="http://schemas.microsoft.com/office/drawing/2014/main" id="{E47611F1-35FB-F47E-45D1-A1687C35F6B0}"/>
              </a:ext>
            </a:extLst>
          </p:cNvPr>
          <p:cNvSpPr txBox="1"/>
          <p:nvPr/>
        </p:nvSpPr>
        <p:spPr>
          <a:xfrm>
            <a:off x="440703" y="1398705"/>
            <a:ext cx="10984584" cy="523220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t>Acoustic, sound, and vibration sensors include </a:t>
            </a:r>
            <a:r>
              <a:rPr lang="en-IN" sz="2300" dirty="0">
                <a:solidFill>
                  <a:srgbClr val="3333FF"/>
                </a:solidFill>
              </a:rPr>
              <a:t>microphone, geophone, seismometer, and accelerator</a:t>
            </a:r>
          </a:p>
          <a:p>
            <a:pPr marL="342900" indent="-342900" algn="just">
              <a:spcAft>
                <a:spcPts val="600"/>
              </a:spcAft>
              <a:buFont typeface="Wingdings" panose="05000000000000000000" pitchFamily="2" charset="2"/>
              <a:buChar char="§"/>
            </a:pPr>
            <a:r>
              <a:rPr lang="en-US" sz="2300" dirty="0"/>
              <a:t>Automotive and transportation sensors are </a:t>
            </a:r>
            <a:r>
              <a:rPr lang="en-US" sz="2300" dirty="0">
                <a:solidFill>
                  <a:srgbClr val="3333FF"/>
                </a:solidFill>
              </a:rPr>
              <a:t>speedometer, map sensor, water sensor, parking sensor, and video sensor</a:t>
            </a:r>
          </a:p>
          <a:p>
            <a:pPr marL="342900" indent="-342900" algn="just">
              <a:spcAft>
                <a:spcPts val="600"/>
              </a:spcAft>
              <a:buFont typeface="Wingdings" panose="05000000000000000000" pitchFamily="2" charset="2"/>
              <a:buChar char="§"/>
            </a:pPr>
            <a:r>
              <a:rPr lang="en-IN" sz="2300" dirty="0"/>
              <a:t> Chemical sensors consist of </a:t>
            </a:r>
            <a:r>
              <a:rPr lang="en-IN" sz="2300" dirty="0">
                <a:solidFill>
                  <a:srgbClr val="3333FF"/>
                </a:solidFill>
              </a:rPr>
              <a:t>sensing carbon, gas, hydrogen, oxygen, and smoke</a:t>
            </a:r>
          </a:p>
          <a:p>
            <a:pPr marL="342900" indent="-342900" algn="just">
              <a:spcAft>
                <a:spcPts val="600"/>
              </a:spcAft>
              <a:buFont typeface="Wingdings" panose="05000000000000000000" pitchFamily="2" charset="2"/>
              <a:buChar char="§"/>
            </a:pPr>
            <a:r>
              <a:rPr lang="en-IN" sz="2300" dirty="0"/>
              <a:t>Electric, magnetic, and radio sensors are </a:t>
            </a:r>
            <a:r>
              <a:rPr lang="en-IN" sz="2300" dirty="0">
                <a:solidFill>
                  <a:srgbClr val="3333FF"/>
                </a:solidFill>
              </a:rPr>
              <a:t>magnetometer, metal detector, and telescope</a:t>
            </a:r>
          </a:p>
          <a:p>
            <a:pPr marL="342900" indent="-342900" algn="just">
              <a:spcAft>
                <a:spcPts val="600"/>
              </a:spcAft>
              <a:buFont typeface="Wingdings" panose="05000000000000000000" pitchFamily="2" charset="2"/>
              <a:buChar char="§"/>
            </a:pPr>
            <a:r>
              <a:rPr lang="en-IN" sz="2300" dirty="0"/>
              <a:t>Environment, </a:t>
            </a:r>
            <a:r>
              <a:rPr lang="en-IN" sz="2300" dirty="0">
                <a:solidFill>
                  <a:srgbClr val="3333FF"/>
                </a:solidFill>
              </a:rPr>
              <a:t>weather, moisture, and humidity sensors are leaf sensor</a:t>
            </a:r>
            <a:r>
              <a:rPr lang="en-IN" sz="2300" dirty="0"/>
              <a:t>, rain/snow gauge, and pyranometer</a:t>
            </a:r>
          </a:p>
          <a:p>
            <a:pPr marL="342900" indent="-342900" algn="just">
              <a:spcAft>
                <a:spcPts val="600"/>
              </a:spcAft>
              <a:buFont typeface="Wingdings" panose="05000000000000000000" pitchFamily="2" charset="2"/>
              <a:buChar char="§"/>
            </a:pPr>
            <a:r>
              <a:rPr lang="en-IN" sz="2300" dirty="0"/>
              <a:t>Flow and Fluid velocity sensors are air </a:t>
            </a:r>
            <a:r>
              <a:rPr lang="en-IN" sz="2300" dirty="0">
                <a:solidFill>
                  <a:srgbClr val="3333FF"/>
                </a:solidFill>
              </a:rPr>
              <a:t>Flow meter, Flow sensor, and water meter</a:t>
            </a:r>
          </a:p>
          <a:p>
            <a:pPr marL="342900" indent="-342900" algn="just">
              <a:spcAft>
                <a:spcPts val="600"/>
              </a:spcAft>
              <a:buFont typeface="Wingdings" panose="05000000000000000000" pitchFamily="2" charset="2"/>
              <a:buChar char="§"/>
            </a:pPr>
            <a:r>
              <a:rPr lang="en-IN" sz="2300" dirty="0"/>
              <a:t>Ionizing radiation and subatomic particles sensors include </a:t>
            </a:r>
            <a:r>
              <a:rPr lang="en-IN" sz="2300" dirty="0">
                <a:solidFill>
                  <a:srgbClr val="3333FF"/>
                </a:solidFill>
              </a:rPr>
              <a:t>neutron detection, and particle detector</a:t>
            </a:r>
          </a:p>
          <a:p>
            <a:pPr marL="342900" indent="-342900" algn="just">
              <a:spcAft>
                <a:spcPts val="600"/>
              </a:spcAft>
              <a:buFont typeface="Wingdings" panose="05000000000000000000" pitchFamily="2" charset="2"/>
              <a:buChar char="§"/>
            </a:pPr>
            <a:r>
              <a:rPr lang="en-IN" sz="2300" dirty="0"/>
              <a:t>Navigation instruments sensors are </a:t>
            </a:r>
            <a:r>
              <a:rPr lang="en-IN" sz="2300" dirty="0">
                <a:solidFill>
                  <a:srgbClr val="3333FF"/>
                </a:solidFill>
              </a:rPr>
              <a:t>air speed indicator, depth gauge, gyroscope, and turn coordinate</a:t>
            </a:r>
          </a:p>
        </p:txBody>
      </p:sp>
    </p:spTree>
    <p:extLst>
      <p:ext uri="{BB962C8B-B14F-4D97-AF65-F5344CB8AC3E}">
        <p14:creationId xmlns:p14="http://schemas.microsoft.com/office/powerpoint/2010/main" val="4030730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BA95F366-2A30-4833-7667-1A6B96725D4B}"/>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Types of Sensor</a:t>
            </a:r>
            <a:endParaRPr lang="en-IN" sz="2400" b="1" i="1" dirty="0"/>
          </a:p>
        </p:txBody>
      </p:sp>
      <p:sp>
        <p:nvSpPr>
          <p:cNvPr id="5" name="TextBox 4">
            <a:extLst>
              <a:ext uri="{FF2B5EF4-FFF2-40B4-BE49-F238E27FC236}">
                <a16:creationId xmlns:a16="http://schemas.microsoft.com/office/drawing/2014/main" id="{E47611F1-35FB-F47E-45D1-A1687C35F6B0}"/>
              </a:ext>
            </a:extLst>
          </p:cNvPr>
          <p:cNvSpPr txBox="1"/>
          <p:nvPr/>
        </p:nvSpPr>
        <p:spPr>
          <a:xfrm>
            <a:off x="440703" y="1957118"/>
            <a:ext cx="10984584" cy="409342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t>Position, angle, displacement, </a:t>
            </a:r>
            <a:r>
              <a:rPr lang="en-IN" sz="2300" dirty="0">
                <a:solidFill>
                  <a:srgbClr val="3333FF"/>
                </a:solidFill>
              </a:rPr>
              <a:t>distance, speed, and acceleration sensors are accelerometer, position sensor, tilt sensor, and ultrasonic sensor</a:t>
            </a:r>
          </a:p>
          <a:p>
            <a:pPr marL="342900" indent="-342900" algn="just">
              <a:spcAft>
                <a:spcPts val="600"/>
              </a:spcAft>
              <a:buFont typeface="Wingdings" panose="05000000000000000000" pitchFamily="2" charset="2"/>
              <a:buChar char="§"/>
            </a:pPr>
            <a:r>
              <a:rPr lang="en-US" sz="2300" dirty="0"/>
              <a:t>Optical, light, and </a:t>
            </a:r>
            <a:r>
              <a:rPr lang="en-US" sz="2300" dirty="0">
                <a:solidFill>
                  <a:srgbClr val="3333FF"/>
                </a:solidFill>
              </a:rPr>
              <a:t>imaging sensors consist of colorimeter, electro-optical sensor, infrared sensor, and photodiode</a:t>
            </a:r>
          </a:p>
          <a:p>
            <a:pPr marL="342900" indent="-342900" algn="just">
              <a:spcAft>
                <a:spcPts val="600"/>
              </a:spcAft>
              <a:buFont typeface="Wingdings" panose="05000000000000000000" pitchFamily="2" charset="2"/>
              <a:buChar char="§"/>
            </a:pPr>
            <a:r>
              <a:rPr lang="en-US" sz="2300" dirty="0"/>
              <a:t>Pressure sensor includes </a:t>
            </a:r>
            <a:r>
              <a:rPr lang="en-US" sz="2300" dirty="0">
                <a:solidFill>
                  <a:srgbClr val="3333FF"/>
                </a:solidFill>
              </a:rPr>
              <a:t>barometer, boost gauge, pressure gauge, and tactile sensor</a:t>
            </a:r>
          </a:p>
          <a:p>
            <a:pPr marL="342900" indent="-342900" algn="just">
              <a:spcAft>
                <a:spcPts val="600"/>
              </a:spcAft>
              <a:buFont typeface="Wingdings" panose="05000000000000000000" pitchFamily="2" charset="2"/>
              <a:buChar char="§"/>
            </a:pPr>
            <a:r>
              <a:rPr lang="en-IN" sz="2300" dirty="0"/>
              <a:t>Force, density, and </a:t>
            </a:r>
            <a:r>
              <a:rPr lang="en-US" sz="2300" dirty="0"/>
              <a:t>level sensors are </a:t>
            </a:r>
            <a:r>
              <a:rPr lang="en-US" sz="2300" dirty="0">
                <a:solidFill>
                  <a:srgbClr val="3333FF"/>
                </a:solidFill>
              </a:rPr>
              <a:t>force gauge, level sensor, load cell, and hydrometer</a:t>
            </a:r>
          </a:p>
          <a:p>
            <a:pPr marL="342900" indent="-342900" algn="just">
              <a:spcAft>
                <a:spcPts val="600"/>
              </a:spcAft>
              <a:buFont typeface="Wingdings" panose="05000000000000000000" pitchFamily="2" charset="2"/>
              <a:buChar char="§"/>
            </a:pPr>
            <a:r>
              <a:rPr lang="en-US" sz="2300" dirty="0"/>
              <a:t>Thermal, heat, and temperature sensors are </a:t>
            </a:r>
            <a:r>
              <a:rPr lang="en-US" sz="2300" dirty="0">
                <a:solidFill>
                  <a:srgbClr val="3333FF"/>
                </a:solidFill>
              </a:rPr>
              <a:t>heat sensor, radiometer, thermometer, and thermistor</a:t>
            </a:r>
          </a:p>
          <a:p>
            <a:pPr marL="342900" indent="-342900" algn="just">
              <a:spcAft>
                <a:spcPts val="600"/>
              </a:spcAft>
              <a:buFont typeface="Wingdings" panose="05000000000000000000" pitchFamily="2" charset="2"/>
              <a:buChar char="§"/>
            </a:pPr>
            <a:r>
              <a:rPr lang="en-US" sz="2300" dirty="0"/>
              <a:t> Proximity and presence sensors </a:t>
            </a:r>
            <a:r>
              <a:rPr lang="en-US" sz="2300" dirty="0">
                <a:solidFill>
                  <a:srgbClr val="3333FF"/>
                </a:solidFill>
              </a:rPr>
              <a:t>include motion detector, occupancy sensor, and touch switch</a:t>
            </a:r>
            <a:endParaRPr lang="en-IN" sz="2300" dirty="0">
              <a:solidFill>
                <a:srgbClr val="3333FF"/>
              </a:solidFill>
            </a:endParaRPr>
          </a:p>
        </p:txBody>
      </p:sp>
    </p:spTree>
    <p:extLst>
      <p:ext uri="{BB962C8B-B14F-4D97-AF65-F5344CB8AC3E}">
        <p14:creationId xmlns:p14="http://schemas.microsoft.com/office/powerpoint/2010/main" val="428680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Performance</a:t>
            </a:r>
            <a:endParaRPr lang="en-IN" sz="2400" b="1" i="1" dirty="0"/>
          </a:p>
        </p:txBody>
      </p:sp>
      <p:sp>
        <p:nvSpPr>
          <p:cNvPr id="5" name="TextBox 4">
            <a:extLst>
              <a:ext uri="{FF2B5EF4-FFF2-40B4-BE49-F238E27FC236}">
                <a16:creationId xmlns:a16="http://schemas.microsoft.com/office/drawing/2014/main" id="{CD06FB38-A918-CDFC-5441-DA4764FA5CB9}"/>
              </a:ext>
            </a:extLst>
          </p:cNvPr>
          <p:cNvSpPr txBox="1"/>
          <p:nvPr/>
        </p:nvSpPr>
        <p:spPr>
          <a:xfrm>
            <a:off x="520044" y="1734585"/>
            <a:ext cx="11001080" cy="4355038"/>
          </a:xfrm>
          <a:prstGeom prst="rect">
            <a:avLst/>
          </a:prstGeom>
          <a:noFill/>
        </p:spPr>
        <p:txBody>
          <a:bodyPr wrap="square">
            <a:spAutoFit/>
          </a:bodyPr>
          <a:lstStyle/>
          <a:p>
            <a:pPr algn="just">
              <a:spcAft>
                <a:spcPts val="1200"/>
              </a:spcAft>
            </a:pPr>
            <a:r>
              <a:rPr lang="en-US" sz="2200" dirty="0"/>
              <a:t>Sensor performance can be characterized by the </a:t>
            </a:r>
          </a:p>
          <a:p>
            <a:pPr marL="457200" indent="-457200" algn="just">
              <a:spcAft>
                <a:spcPts val="600"/>
              </a:spcAft>
              <a:buAutoNum type="arabicParenR"/>
            </a:pPr>
            <a:r>
              <a:rPr lang="en-US" sz="2200" dirty="0"/>
              <a:t>The range of values, </a:t>
            </a:r>
            <a:r>
              <a:rPr lang="en-US" sz="2200" dirty="0">
                <a:solidFill>
                  <a:srgbClr val="3333FF"/>
                </a:solidFill>
              </a:rPr>
              <a:t>from minimum to maximum value</a:t>
            </a:r>
            <a:r>
              <a:rPr lang="en-US" sz="2200" dirty="0"/>
              <a:t>, that it can measure</a:t>
            </a:r>
          </a:p>
          <a:p>
            <a:pPr marL="457200" indent="-457200" algn="just">
              <a:spcAft>
                <a:spcPts val="600"/>
              </a:spcAft>
              <a:buAutoNum type="arabicParenR"/>
            </a:pPr>
            <a:r>
              <a:rPr lang="en-US" sz="2200" dirty="0"/>
              <a:t>The </a:t>
            </a:r>
            <a:r>
              <a:rPr lang="en-US" sz="2200" dirty="0">
                <a:solidFill>
                  <a:srgbClr val="3333FF"/>
                </a:solidFill>
              </a:rPr>
              <a:t>measurement resolution</a:t>
            </a:r>
            <a:r>
              <a:rPr lang="en-US" sz="2200" dirty="0"/>
              <a:t>, which is the smallest noticeable change in the measured value</a:t>
            </a:r>
          </a:p>
          <a:p>
            <a:pPr marL="457200" indent="-457200" algn="just">
              <a:spcAft>
                <a:spcPts val="600"/>
              </a:spcAft>
              <a:buClr>
                <a:schemeClr val="tx1">
                  <a:lumMod val="95000"/>
                  <a:lumOff val="5000"/>
                </a:schemeClr>
              </a:buClr>
              <a:buFont typeface="+mj-lt"/>
              <a:buAutoNum type="arabicParenR"/>
            </a:pPr>
            <a:r>
              <a:rPr lang="en-US" sz="2200" dirty="0">
                <a:solidFill>
                  <a:srgbClr val="3333FF"/>
                </a:solidFill>
              </a:rPr>
              <a:t>Sensor linearity </a:t>
            </a:r>
            <a:r>
              <a:rPr lang="en-US" sz="2200" dirty="0"/>
              <a:t>or maximum deviation from a “straight-line” response</a:t>
            </a:r>
          </a:p>
          <a:p>
            <a:pPr marL="457200" indent="-457200" algn="just">
              <a:spcAft>
                <a:spcPts val="600"/>
              </a:spcAft>
              <a:buClr>
                <a:schemeClr val="tx1">
                  <a:lumMod val="95000"/>
                  <a:lumOff val="5000"/>
                </a:schemeClr>
              </a:buClr>
              <a:buAutoNum type="arabicParenR"/>
            </a:pPr>
            <a:r>
              <a:rPr lang="en-US" sz="2200" dirty="0">
                <a:solidFill>
                  <a:srgbClr val="3333FF"/>
                </a:solidFill>
              </a:rPr>
              <a:t>Sensor sensitivity or a measure of the change </a:t>
            </a:r>
            <a:r>
              <a:rPr lang="en-US" sz="2200" dirty="0"/>
              <a:t>at the sensor output for a given change of sensor input</a:t>
            </a:r>
          </a:p>
          <a:p>
            <a:pPr marL="457200" indent="-457200" algn="just">
              <a:spcAft>
                <a:spcPts val="600"/>
              </a:spcAft>
              <a:buClr>
                <a:schemeClr val="tx1">
                  <a:lumMod val="95000"/>
                  <a:lumOff val="5000"/>
                </a:schemeClr>
              </a:buClr>
              <a:buAutoNum type="arabicParenR"/>
            </a:pPr>
            <a:r>
              <a:rPr lang="en-US" sz="2200" dirty="0">
                <a:solidFill>
                  <a:srgbClr val="3333FF"/>
                </a:solidFill>
              </a:rPr>
              <a:t>Sensor accuracy or sensor precision or a measure</a:t>
            </a:r>
            <a:r>
              <a:rPr lang="en-US" sz="2200" dirty="0"/>
              <a:t> of the difference between measured and actual values</a:t>
            </a:r>
          </a:p>
          <a:p>
            <a:pPr algn="just">
              <a:spcAft>
                <a:spcPts val="600"/>
              </a:spcAft>
            </a:pPr>
            <a:r>
              <a:rPr lang="en-US" sz="2200" dirty="0"/>
              <a:t>A sensor network designer selects the sensors based on their performances to meet a specific requirement in designing a sensor network</a:t>
            </a:r>
            <a:endParaRPr lang="en-IN" sz="2200" dirty="0"/>
          </a:p>
        </p:txBody>
      </p:sp>
    </p:spTree>
    <p:extLst>
      <p:ext uri="{BB962C8B-B14F-4D97-AF65-F5344CB8AC3E}">
        <p14:creationId xmlns:p14="http://schemas.microsoft.com/office/powerpoint/2010/main" val="213166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Smart Sensor</a:t>
            </a:r>
            <a:endParaRPr lang="en-IN" sz="2400" b="1" i="1" dirty="0"/>
          </a:p>
        </p:txBody>
      </p:sp>
      <p:sp>
        <p:nvSpPr>
          <p:cNvPr id="5" name="TextBox 4">
            <a:extLst>
              <a:ext uri="{FF2B5EF4-FFF2-40B4-BE49-F238E27FC236}">
                <a16:creationId xmlns:a16="http://schemas.microsoft.com/office/drawing/2014/main" id="{CD06FB38-A918-CDFC-5441-DA4764FA5CB9}"/>
              </a:ext>
            </a:extLst>
          </p:cNvPr>
          <p:cNvSpPr txBox="1"/>
          <p:nvPr/>
        </p:nvSpPr>
        <p:spPr>
          <a:xfrm>
            <a:off x="501190" y="1426986"/>
            <a:ext cx="11001080" cy="5078313"/>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200" dirty="0"/>
              <a:t>Smart sensors are </a:t>
            </a:r>
            <a:r>
              <a:rPr lang="en-US" sz="2200" dirty="0">
                <a:solidFill>
                  <a:srgbClr val="3333FF"/>
                </a:solidFill>
              </a:rPr>
              <a:t>currently employed by many contemporary CPS</a:t>
            </a:r>
          </a:p>
          <a:p>
            <a:pPr marL="342900" indent="-342900" algn="just">
              <a:spcAft>
                <a:spcPts val="1200"/>
              </a:spcAft>
              <a:buFont typeface="Wingdings" panose="05000000000000000000" pitchFamily="2" charset="2"/>
              <a:buChar char="§"/>
            </a:pPr>
            <a:r>
              <a:rPr lang="en-US" sz="2200" dirty="0"/>
              <a:t>There are several definitions for smart sensors that basically describe a </a:t>
            </a:r>
            <a:r>
              <a:rPr lang="en-US" sz="2200" dirty="0">
                <a:solidFill>
                  <a:srgbClr val="3333FF"/>
                </a:solidFill>
              </a:rPr>
              <a:t>sensor that is capable of processing, manipulation, and computation of the sensor-derived data</a:t>
            </a:r>
          </a:p>
          <a:p>
            <a:pPr marL="342900" indent="-342900" algn="just">
              <a:spcAft>
                <a:spcPts val="1200"/>
              </a:spcAft>
              <a:buFont typeface="Wingdings" panose="05000000000000000000" pitchFamily="2" charset="2"/>
              <a:buChar char="§"/>
            </a:pPr>
            <a:r>
              <a:rPr lang="en-US" sz="2200" dirty="0"/>
              <a:t>To perform “</a:t>
            </a:r>
            <a:r>
              <a:rPr lang="en-US" sz="2200" dirty="0">
                <a:solidFill>
                  <a:srgbClr val="3333FF"/>
                </a:solidFill>
              </a:rPr>
              <a:t>processing–manipulation–computation</a:t>
            </a:r>
            <a:r>
              <a:rPr lang="en-US" sz="2200" dirty="0"/>
              <a:t>,” the smart </a:t>
            </a:r>
            <a:r>
              <a:rPr lang="en-US" sz="2200" dirty="0">
                <a:solidFill>
                  <a:srgbClr val="3333FF"/>
                </a:solidFill>
              </a:rPr>
              <a:t>sensor requires interfacing circuit, logic functions, two-way communication device, and decision-making device  </a:t>
            </a:r>
          </a:p>
          <a:p>
            <a:pPr marL="342900" indent="-342900" algn="just">
              <a:spcAft>
                <a:spcPts val="1200"/>
              </a:spcAft>
              <a:buFont typeface="Wingdings" panose="05000000000000000000" pitchFamily="2" charset="2"/>
              <a:buChar char="§"/>
            </a:pPr>
            <a:r>
              <a:rPr lang="en-US" sz="2200" dirty="0"/>
              <a:t>Three-key components of the smart sensor in action/reaction loop including </a:t>
            </a:r>
            <a:r>
              <a:rPr lang="en-US" sz="2200" dirty="0">
                <a:solidFill>
                  <a:srgbClr val="3333FF"/>
                </a:solidFill>
              </a:rPr>
              <a:t>Observe, Analyze-Make Decision, and Act</a:t>
            </a:r>
          </a:p>
          <a:p>
            <a:pPr marL="342900" indent="-342900" algn="just">
              <a:spcAft>
                <a:spcPts val="1200"/>
              </a:spcAft>
              <a:buFont typeface="Wingdings" panose="05000000000000000000" pitchFamily="2" charset="2"/>
              <a:buChar char="§"/>
            </a:pPr>
            <a:r>
              <a:rPr lang="en-US" sz="2200" dirty="0"/>
              <a:t>The </a:t>
            </a:r>
            <a:r>
              <a:rPr lang="en-US" sz="2200" dirty="0">
                <a:solidFill>
                  <a:srgbClr val="3333FF"/>
                </a:solidFill>
              </a:rPr>
              <a:t>“Act” is connected to the “Observe” component by a “Process” that is provided as a Human-In-The-Loop (HITL) or an automated process</a:t>
            </a:r>
          </a:p>
          <a:p>
            <a:pPr marL="342900" indent="-342900" algn="just">
              <a:spcAft>
                <a:spcPts val="1200"/>
              </a:spcAft>
              <a:buFont typeface="Wingdings" panose="05000000000000000000" pitchFamily="2" charset="2"/>
              <a:buChar char="§"/>
            </a:pPr>
            <a:r>
              <a:rPr lang="en-US" sz="2200" dirty="0"/>
              <a:t>The smart sensor definition is illustrated in </a:t>
            </a:r>
            <a:r>
              <a:rPr lang="en-US" sz="2200" dirty="0">
                <a:solidFill>
                  <a:srgbClr val="3333FF"/>
                </a:solidFill>
              </a:rPr>
              <a:t>Figure</a:t>
            </a:r>
          </a:p>
          <a:p>
            <a:pPr marL="342900" indent="-342900" algn="just">
              <a:spcAft>
                <a:spcPts val="1200"/>
              </a:spcAft>
              <a:buFont typeface="Wingdings" panose="05000000000000000000" pitchFamily="2" charset="2"/>
              <a:buChar char="§"/>
            </a:pPr>
            <a:r>
              <a:rPr lang="en-US" sz="2200" dirty="0"/>
              <a:t>It follows the </a:t>
            </a:r>
            <a:r>
              <a:rPr lang="en-US" sz="2200" dirty="0">
                <a:solidFill>
                  <a:srgbClr val="3333FF"/>
                </a:solidFill>
              </a:rPr>
              <a:t>OODA (Observe, Orient, Decide, and Act) </a:t>
            </a:r>
            <a:r>
              <a:rPr lang="en-US" sz="2200" dirty="0"/>
              <a:t>loop developed by a military strategist and USAF Col. John Boyd.</a:t>
            </a:r>
            <a:endParaRPr lang="en-IN" sz="2200" dirty="0"/>
          </a:p>
        </p:txBody>
      </p:sp>
    </p:spTree>
    <p:extLst>
      <p:ext uri="{BB962C8B-B14F-4D97-AF65-F5344CB8AC3E}">
        <p14:creationId xmlns:p14="http://schemas.microsoft.com/office/powerpoint/2010/main" val="3985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pic>
        <p:nvPicPr>
          <p:cNvPr id="4" name="Picture 3">
            <a:extLst>
              <a:ext uri="{FF2B5EF4-FFF2-40B4-BE49-F238E27FC236}">
                <a16:creationId xmlns:a16="http://schemas.microsoft.com/office/drawing/2014/main" id="{7663A91B-394A-3FF7-BA7C-7AC88CCBEFDB}"/>
              </a:ext>
            </a:extLst>
          </p:cNvPr>
          <p:cNvPicPr>
            <a:picLocks noChangeAspect="1"/>
          </p:cNvPicPr>
          <p:nvPr/>
        </p:nvPicPr>
        <p:blipFill rotWithShape="1">
          <a:blip r:embed="rId3"/>
          <a:srcRect l="3273" t="2225"/>
          <a:stretch/>
        </p:blipFill>
        <p:spPr>
          <a:xfrm>
            <a:off x="480767" y="1097899"/>
            <a:ext cx="6419653" cy="4662202"/>
          </a:xfrm>
          <a:prstGeom prst="rect">
            <a:avLst/>
          </a:prstGeom>
        </p:spPr>
      </p:pic>
      <p:sp>
        <p:nvSpPr>
          <p:cNvPr id="5" name="TextBox 4">
            <a:extLst>
              <a:ext uri="{FF2B5EF4-FFF2-40B4-BE49-F238E27FC236}">
                <a16:creationId xmlns:a16="http://schemas.microsoft.com/office/drawing/2014/main" id="{B6061027-C19B-FC04-5156-E849E5BC9666}"/>
              </a:ext>
            </a:extLst>
          </p:cNvPr>
          <p:cNvSpPr txBox="1"/>
          <p:nvPr/>
        </p:nvSpPr>
        <p:spPr>
          <a:xfrm>
            <a:off x="480767" y="5995447"/>
            <a:ext cx="6881567" cy="369332"/>
          </a:xfrm>
          <a:prstGeom prst="rect">
            <a:avLst/>
          </a:prstGeom>
          <a:noFill/>
        </p:spPr>
        <p:txBody>
          <a:bodyPr wrap="square" rtlCol="0">
            <a:spAutoFit/>
          </a:bodyPr>
          <a:lstStyle/>
          <a:p>
            <a:pPr algn="ctr"/>
            <a:r>
              <a:rPr lang="en-US" b="1" dirty="0">
                <a:solidFill>
                  <a:srgbClr val="FF0066"/>
                </a:solidFill>
              </a:rPr>
              <a:t>Figure. Definition of smart sensor using OODA loop for modern CPSs</a:t>
            </a:r>
            <a:endParaRPr lang="en-IN" b="1" dirty="0">
              <a:solidFill>
                <a:srgbClr val="FF0066"/>
              </a:solidFill>
            </a:endParaRPr>
          </a:p>
        </p:txBody>
      </p:sp>
      <p:sp>
        <p:nvSpPr>
          <p:cNvPr id="7" name="TextBox 6">
            <a:extLst>
              <a:ext uri="{FF2B5EF4-FFF2-40B4-BE49-F238E27FC236}">
                <a16:creationId xmlns:a16="http://schemas.microsoft.com/office/drawing/2014/main" id="{081729C0-1057-C224-145A-E5054F06FC69}"/>
              </a:ext>
            </a:extLst>
          </p:cNvPr>
          <p:cNvSpPr txBox="1"/>
          <p:nvPr/>
        </p:nvSpPr>
        <p:spPr>
          <a:xfrm>
            <a:off x="6900420" y="992104"/>
            <a:ext cx="4713402" cy="378565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t>The smart sensor is defined as the one that </a:t>
            </a:r>
            <a:r>
              <a:rPr lang="en-US" sz="2300" dirty="0">
                <a:solidFill>
                  <a:srgbClr val="3333FF"/>
                </a:solidFill>
              </a:rPr>
              <a:t>acts </a:t>
            </a:r>
            <a:r>
              <a:rPr lang="en-US" sz="2300" dirty="0"/>
              <a:t>based on the </a:t>
            </a:r>
            <a:r>
              <a:rPr lang="en-US" sz="2300" dirty="0">
                <a:solidFill>
                  <a:srgbClr val="3333FF"/>
                </a:solidFill>
              </a:rPr>
              <a:t>“sensor goal” </a:t>
            </a:r>
            <a:r>
              <a:rPr lang="en-US" sz="2300" dirty="0"/>
              <a:t>and </a:t>
            </a:r>
            <a:r>
              <a:rPr lang="en-US" sz="2300" dirty="0">
                <a:solidFill>
                  <a:srgbClr val="3333FF"/>
                </a:solidFill>
              </a:rPr>
              <a:t>“sensor control process.” </a:t>
            </a:r>
          </a:p>
          <a:p>
            <a:pPr marL="342900" indent="-342900" algn="just">
              <a:spcAft>
                <a:spcPts val="600"/>
              </a:spcAft>
              <a:buFont typeface="Wingdings" panose="05000000000000000000" pitchFamily="2" charset="2"/>
              <a:buChar char="§"/>
            </a:pPr>
            <a:r>
              <a:rPr lang="en-US" sz="2300" dirty="0"/>
              <a:t>“Sensor goal” controls </a:t>
            </a:r>
            <a:r>
              <a:rPr lang="en-US" sz="2300" dirty="0">
                <a:solidFill>
                  <a:srgbClr val="3333FF"/>
                </a:solidFill>
              </a:rPr>
              <a:t>the “Orient” and “Decide” components through the “Analysis &amp; Synthesis” process</a:t>
            </a:r>
          </a:p>
          <a:p>
            <a:pPr marL="342900" indent="-342900" algn="just">
              <a:spcAft>
                <a:spcPts val="600"/>
              </a:spcAft>
              <a:buFont typeface="Wingdings" panose="05000000000000000000" pitchFamily="2" charset="2"/>
              <a:buChar char="§"/>
            </a:pPr>
            <a:r>
              <a:rPr lang="en-US" sz="2300" dirty="0"/>
              <a:t>The </a:t>
            </a:r>
            <a:r>
              <a:rPr lang="en-US" sz="2300" dirty="0">
                <a:solidFill>
                  <a:srgbClr val="3333FF"/>
                </a:solidFill>
              </a:rPr>
              <a:t>“Act” and Observe” </a:t>
            </a:r>
            <a:r>
              <a:rPr lang="en-US" sz="2300" dirty="0"/>
              <a:t>components are controlled by the </a:t>
            </a:r>
            <a:r>
              <a:rPr lang="en-US" sz="2300" dirty="0">
                <a:solidFill>
                  <a:srgbClr val="3333FF"/>
                </a:solidFill>
              </a:rPr>
              <a:t>“Decide” component and “sensor control process, respectively</a:t>
            </a:r>
            <a:r>
              <a:rPr lang="en-US" sz="2300" dirty="0"/>
              <a:t>”</a:t>
            </a:r>
          </a:p>
        </p:txBody>
      </p:sp>
    </p:spTree>
    <p:extLst>
      <p:ext uri="{BB962C8B-B14F-4D97-AF65-F5344CB8AC3E}">
        <p14:creationId xmlns:p14="http://schemas.microsoft.com/office/powerpoint/2010/main" val="181247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Smart Sensor</a:t>
            </a:r>
            <a:endParaRPr lang="en-IN" sz="2400" b="1" i="1" dirty="0"/>
          </a:p>
        </p:txBody>
      </p:sp>
      <p:sp>
        <p:nvSpPr>
          <p:cNvPr id="5" name="TextBox 4">
            <a:extLst>
              <a:ext uri="{FF2B5EF4-FFF2-40B4-BE49-F238E27FC236}">
                <a16:creationId xmlns:a16="http://schemas.microsoft.com/office/drawing/2014/main" id="{CD06FB38-A918-CDFC-5441-DA4764FA5CB9}"/>
              </a:ext>
            </a:extLst>
          </p:cNvPr>
          <p:cNvSpPr txBox="1"/>
          <p:nvPr/>
        </p:nvSpPr>
        <p:spPr>
          <a:xfrm>
            <a:off x="501189" y="1426986"/>
            <a:ext cx="11140913" cy="5062924"/>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100" dirty="0"/>
              <a:t>A smart sensor that employs the process shown in Figure should include at least three baseline hardware/software components, including </a:t>
            </a:r>
            <a:r>
              <a:rPr lang="en-US" sz="2100" dirty="0">
                <a:solidFill>
                  <a:srgbClr val="3333FF"/>
                </a:solidFill>
              </a:rPr>
              <a:t>Sensor Networking Processor (SNP)</a:t>
            </a:r>
            <a:r>
              <a:rPr lang="en-US" sz="2100" dirty="0"/>
              <a:t>, </a:t>
            </a:r>
            <a:r>
              <a:rPr lang="en-US" sz="2100" dirty="0">
                <a:solidFill>
                  <a:srgbClr val="3333FF"/>
                </a:solidFill>
              </a:rPr>
              <a:t>Sensor Interface Module (SIM), and Sensor Control Processor (SCP) </a:t>
            </a:r>
          </a:p>
          <a:p>
            <a:pPr marL="342900" indent="-342900" algn="just">
              <a:spcAft>
                <a:spcPts val="1200"/>
              </a:spcAft>
              <a:buFont typeface="Wingdings" panose="05000000000000000000" pitchFamily="2" charset="2"/>
              <a:buChar char="§"/>
            </a:pPr>
            <a:r>
              <a:rPr lang="en-US" sz="2100" dirty="0"/>
              <a:t>Basic </a:t>
            </a:r>
            <a:r>
              <a:rPr lang="en-US" sz="2100" dirty="0">
                <a:solidFill>
                  <a:srgbClr val="000000"/>
                </a:solidFill>
              </a:rPr>
              <a:t>SNP functions </a:t>
            </a:r>
            <a:r>
              <a:rPr lang="en-US" sz="2100" dirty="0">
                <a:solidFill>
                  <a:srgbClr val="3333FF"/>
                </a:solidFill>
              </a:rPr>
              <a:t>include two-way communication, message routing, message encoding and decoding, discover and control, and data correction interpretation</a:t>
            </a:r>
          </a:p>
          <a:p>
            <a:pPr marL="342900" indent="-342900" algn="just">
              <a:spcAft>
                <a:spcPts val="1200"/>
              </a:spcAft>
              <a:buFont typeface="Wingdings" panose="05000000000000000000" pitchFamily="2" charset="2"/>
              <a:buChar char="§"/>
            </a:pPr>
            <a:r>
              <a:rPr lang="en-US" sz="2100" dirty="0"/>
              <a:t>Basic </a:t>
            </a:r>
            <a:r>
              <a:rPr lang="en-US" sz="2100" dirty="0">
                <a:solidFill>
                  <a:srgbClr val="000000"/>
                </a:solidFill>
              </a:rPr>
              <a:t>SIM functions are </a:t>
            </a:r>
            <a:r>
              <a:rPr lang="en-US" sz="2100" dirty="0">
                <a:solidFill>
                  <a:srgbClr val="3333FF"/>
                </a:solidFill>
              </a:rPr>
              <a:t>storage, Analog Signal Conditioner (ASC), Analog-to-Digital Converter (ADC), trigger, command processor, data transfer, and two-way communication</a:t>
            </a:r>
          </a:p>
          <a:p>
            <a:pPr marL="342900" indent="-342900" algn="just">
              <a:spcAft>
                <a:spcPts val="1200"/>
              </a:spcAft>
              <a:buFont typeface="Wingdings" panose="05000000000000000000" pitchFamily="2" charset="2"/>
              <a:buChar char="§"/>
            </a:pPr>
            <a:r>
              <a:rPr lang="en-US" sz="2100" dirty="0"/>
              <a:t> SCP functions consist of </a:t>
            </a:r>
            <a:r>
              <a:rPr lang="en-US" sz="2100" dirty="0">
                <a:solidFill>
                  <a:srgbClr val="3333FF"/>
                </a:solidFill>
              </a:rPr>
              <a:t>sensor resource management and associated sensing control requirements to meet the sensor goal</a:t>
            </a:r>
          </a:p>
          <a:p>
            <a:pPr marL="342900" indent="-342900" algn="just">
              <a:spcAft>
                <a:spcPts val="1200"/>
              </a:spcAft>
              <a:buFont typeface="Wingdings" panose="05000000000000000000" pitchFamily="2" charset="2"/>
              <a:buChar char="§"/>
            </a:pPr>
            <a:r>
              <a:rPr lang="en-US" sz="2100" dirty="0"/>
              <a:t>Examples of </a:t>
            </a:r>
            <a:r>
              <a:rPr lang="en-US" sz="2100" dirty="0">
                <a:solidFill>
                  <a:srgbClr val="000000"/>
                </a:solidFill>
              </a:rPr>
              <a:t>smart sensors</a:t>
            </a:r>
            <a:r>
              <a:rPr lang="en-US" sz="2100" dirty="0">
                <a:solidFill>
                  <a:srgbClr val="3333FF"/>
                </a:solidFill>
              </a:rPr>
              <a:t> are accelerometers, optical angle encoders, optical arrays, infrared detector array, integrated multi-sensor, structural monitoring, and geological mapping</a:t>
            </a:r>
          </a:p>
          <a:p>
            <a:pPr marL="342900" indent="-342900" algn="just">
              <a:spcAft>
                <a:spcPts val="1200"/>
              </a:spcAft>
              <a:buFont typeface="Wingdings" panose="05000000000000000000" pitchFamily="2" charset="2"/>
              <a:buChar char="§"/>
            </a:pPr>
            <a:r>
              <a:rPr lang="en-US" sz="2100" dirty="0"/>
              <a:t>Applications of </a:t>
            </a:r>
            <a:r>
              <a:rPr lang="en-US" sz="2100" dirty="0">
                <a:solidFill>
                  <a:srgbClr val="000000"/>
                </a:solidFill>
              </a:rPr>
              <a:t>smart sensors </a:t>
            </a:r>
            <a:r>
              <a:rPr lang="en-US" sz="2100" dirty="0">
                <a:solidFill>
                  <a:srgbClr val="3333FF"/>
                </a:solidFill>
              </a:rPr>
              <a:t>include but are not limited to smart homes, smart cities, intelligent building, predictive maintenance, health care, industrial automation, energy saving, and defense</a:t>
            </a:r>
            <a:endParaRPr lang="en-IN" sz="2100" dirty="0">
              <a:solidFill>
                <a:srgbClr val="3333FF"/>
              </a:solidFill>
            </a:endParaRPr>
          </a:p>
        </p:txBody>
      </p:sp>
    </p:spTree>
    <p:extLst>
      <p:ext uri="{BB962C8B-B14F-4D97-AF65-F5344CB8AC3E}">
        <p14:creationId xmlns:p14="http://schemas.microsoft.com/office/powerpoint/2010/main" val="417447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 (Contd.)</a:t>
            </a: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Products</a:t>
            </a:r>
            <a:endParaRPr lang="en-IN" sz="2400" b="1" i="1" dirty="0"/>
          </a:p>
        </p:txBody>
      </p:sp>
      <p:sp>
        <p:nvSpPr>
          <p:cNvPr id="5" name="TextBox 4">
            <a:extLst>
              <a:ext uri="{FF2B5EF4-FFF2-40B4-BE49-F238E27FC236}">
                <a16:creationId xmlns:a16="http://schemas.microsoft.com/office/drawing/2014/main" id="{CD06FB38-A918-CDFC-5441-DA4764FA5CB9}"/>
              </a:ext>
            </a:extLst>
          </p:cNvPr>
          <p:cNvSpPr txBox="1"/>
          <p:nvPr/>
        </p:nvSpPr>
        <p:spPr>
          <a:xfrm>
            <a:off x="416348" y="1558961"/>
            <a:ext cx="11140913" cy="4909036"/>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100" dirty="0"/>
              <a:t>Presently, there are many types of sensor products available in the market</a:t>
            </a:r>
          </a:p>
          <a:p>
            <a:pPr marL="342900" indent="-342900" algn="just">
              <a:spcAft>
                <a:spcPts val="1200"/>
              </a:spcAft>
              <a:buFont typeface="Wingdings" panose="05000000000000000000" pitchFamily="2" charset="2"/>
              <a:buChar char="§"/>
            </a:pPr>
            <a:r>
              <a:rPr lang="en-US" sz="2100" dirty="0"/>
              <a:t>Examples of existing state-of-the-art sensor products are produced by </a:t>
            </a:r>
            <a:r>
              <a:rPr lang="en-US" sz="2100" dirty="0" err="1"/>
              <a:t>Omoron</a:t>
            </a:r>
            <a:r>
              <a:rPr lang="en-US" sz="2100" dirty="0"/>
              <a:t> Industrial Automation, Keyence Inductive Proximity Sensors, Pressure Profile Systems (PPS) </a:t>
            </a:r>
          </a:p>
          <a:p>
            <a:pPr marL="342900" indent="-342900" algn="just">
              <a:spcAft>
                <a:spcPts val="1200"/>
              </a:spcAft>
              <a:buFont typeface="Wingdings" panose="05000000000000000000" pitchFamily="2" charset="2"/>
              <a:buChar char="§"/>
            </a:pPr>
            <a:r>
              <a:rPr lang="en-US" sz="2100" dirty="0"/>
              <a:t>Harry G Security, Fujifilm Optical Devices for interferometer, </a:t>
            </a:r>
            <a:r>
              <a:rPr lang="en-US" sz="2100" dirty="0" err="1"/>
              <a:t>Baumer</a:t>
            </a:r>
            <a:r>
              <a:rPr lang="en-US" sz="2100" dirty="0"/>
              <a:t> Sensor Products for presence detection/distant measurement/angle measurement/process instrumentation/ identification image processing, System Sensor for life and safety, SICK  Sensor Intelligence for industrial sensors, Analog Devices for MEMS Accelerators/Gyroscopes/Internal Measurement Units (IMU)/Inertial sensors/Temperature sensors, Samsung for CMOS Image sensors, ST Life Augmented for MEMS Accelerometers/Gyroscopes/Digital Compasses/Pressure sensors/Humidity sensors and microphones/ smart sensors/sensor hubs/temperature sensors/touch sensors, Linear Technology for wireless sensor networking</a:t>
            </a:r>
          </a:p>
          <a:p>
            <a:pPr marL="342900" indent="-342900" algn="just">
              <a:buFont typeface="Wingdings" panose="05000000000000000000" pitchFamily="2" charset="2"/>
              <a:buChar char="§"/>
            </a:pPr>
            <a:r>
              <a:rPr lang="en-US" sz="2100" dirty="0"/>
              <a:t>Honeywell Aerospace for magneto-resistive sensors, and GE Measurement &amp; Control for MEMS Pressure sensors</a:t>
            </a:r>
            <a:endParaRPr lang="en-IN" sz="2100" dirty="0"/>
          </a:p>
        </p:txBody>
      </p:sp>
    </p:spTree>
    <p:extLst>
      <p:ext uri="{BB962C8B-B14F-4D97-AF65-F5344CB8AC3E}">
        <p14:creationId xmlns:p14="http://schemas.microsoft.com/office/powerpoint/2010/main" val="87616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800" dirty="0">
                <a:solidFill>
                  <a:srgbClr val="990033"/>
                </a:solidFill>
              </a:rPr>
              <a:t>Sensor Networks and Associated Technologies for CPS Applications</a:t>
            </a:r>
            <a:endParaRPr lang="en-IN" sz="28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8691512"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WSNs—A Traditional Centralized Sensor Networking Approach</a:t>
            </a:r>
            <a:endParaRPr lang="en-IN" sz="2400" b="1" i="1" dirty="0"/>
          </a:p>
        </p:txBody>
      </p:sp>
      <p:sp>
        <p:nvSpPr>
          <p:cNvPr id="6" name="TextBox 5">
            <a:extLst>
              <a:ext uri="{FF2B5EF4-FFF2-40B4-BE49-F238E27FC236}">
                <a16:creationId xmlns:a16="http://schemas.microsoft.com/office/drawing/2014/main" id="{F3172900-2FF7-8A1C-1256-527AB49C305E}"/>
              </a:ext>
            </a:extLst>
          </p:cNvPr>
          <p:cNvSpPr txBox="1"/>
          <p:nvPr/>
        </p:nvSpPr>
        <p:spPr>
          <a:xfrm>
            <a:off x="495299" y="1410261"/>
            <a:ext cx="11201401" cy="5139869"/>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The </a:t>
            </a:r>
            <a:r>
              <a:rPr lang="en-US" sz="2200" dirty="0">
                <a:solidFill>
                  <a:srgbClr val="3333FF"/>
                </a:solidFill>
              </a:rPr>
              <a:t>Traditional Centralized Sensor Network (TCSN) </a:t>
            </a:r>
            <a:r>
              <a:rPr lang="en-US" sz="2200" dirty="0"/>
              <a:t>is a general-purpose design </a:t>
            </a:r>
            <a:r>
              <a:rPr lang="en-US" sz="2200" dirty="0">
                <a:solidFill>
                  <a:srgbClr val="3333FF"/>
                </a:solidFill>
              </a:rPr>
              <a:t>using centralized network management approach, which intends to serve many applications</a:t>
            </a:r>
          </a:p>
          <a:p>
            <a:pPr marL="285750" indent="-285750" algn="just">
              <a:spcAft>
                <a:spcPts val="600"/>
              </a:spcAft>
              <a:buFont typeface="Wingdings" panose="05000000000000000000" pitchFamily="2" charset="2"/>
              <a:buChar char="§"/>
            </a:pPr>
            <a:r>
              <a:rPr lang="en-US" sz="2200" dirty="0"/>
              <a:t>The TCSNs are designed and built according to detailed plans with primary design concerns focused on </a:t>
            </a:r>
            <a:r>
              <a:rPr lang="en-US" sz="2200" dirty="0">
                <a:solidFill>
                  <a:srgbClr val="3333FF"/>
                </a:solidFill>
              </a:rPr>
              <a:t>sensor network performance </a:t>
            </a:r>
            <a:r>
              <a:rPr lang="en-US" sz="2200" dirty="0"/>
              <a:t>and </a:t>
            </a:r>
            <a:r>
              <a:rPr lang="en-US" sz="2200" dirty="0">
                <a:solidFill>
                  <a:srgbClr val="3333FF"/>
                </a:solidFill>
              </a:rPr>
              <a:t>latencies</a:t>
            </a:r>
            <a:r>
              <a:rPr lang="en-US" sz="2200" dirty="0"/>
              <a:t> that aligned with a required operational plan in a controlled environment</a:t>
            </a:r>
          </a:p>
          <a:p>
            <a:pPr marL="285750" indent="-285750" algn="just">
              <a:spcAft>
                <a:spcPts val="600"/>
              </a:spcAft>
              <a:buFont typeface="Wingdings" panose="05000000000000000000" pitchFamily="2" charset="2"/>
              <a:buChar char="§"/>
            </a:pPr>
            <a:r>
              <a:rPr lang="en-US" sz="2200" dirty="0"/>
              <a:t>The </a:t>
            </a:r>
            <a:r>
              <a:rPr lang="en-US" sz="2200" dirty="0">
                <a:solidFill>
                  <a:srgbClr val="3333FF"/>
                </a:solidFill>
              </a:rPr>
              <a:t>Control Environment </a:t>
            </a:r>
            <a:r>
              <a:rPr lang="en-US" sz="2200" dirty="0"/>
              <a:t>allows for easy access to sensor repair and maintenance with component failure and maintenance are addressed through sensor maintenance and repair plans</a:t>
            </a:r>
          </a:p>
          <a:p>
            <a:pPr marL="285750" indent="-285750" algn="just">
              <a:spcAft>
                <a:spcPts val="600"/>
              </a:spcAft>
              <a:buFont typeface="Wingdings" panose="05000000000000000000" pitchFamily="2" charset="2"/>
              <a:buChar char="§"/>
            </a:pPr>
            <a:r>
              <a:rPr lang="en-US" sz="2200" dirty="0"/>
              <a:t>An example of </a:t>
            </a:r>
            <a:r>
              <a:rPr lang="en-US" sz="2200" dirty="0">
                <a:solidFill>
                  <a:srgbClr val="3333FF"/>
                </a:solidFill>
              </a:rPr>
              <a:t>TCSN is a sensor network for a plastic bottle manufacturing product line</a:t>
            </a:r>
            <a:r>
              <a:rPr lang="en-US" sz="2200" dirty="0"/>
              <a:t>, where </a:t>
            </a:r>
            <a:r>
              <a:rPr lang="en-US" sz="2200" dirty="0">
                <a:solidFill>
                  <a:srgbClr val="3333FF"/>
                </a:solidFill>
              </a:rPr>
              <a:t>sensors are used to monitor temperature, pressure, and counting the bottles for making the bottles and packaging the bottles, respectively</a:t>
            </a:r>
          </a:p>
          <a:p>
            <a:pPr marL="285750" indent="-285750" algn="just">
              <a:spcAft>
                <a:spcPts val="600"/>
              </a:spcAft>
              <a:buFont typeface="Wingdings" panose="05000000000000000000" pitchFamily="2" charset="2"/>
              <a:buChar char="§"/>
            </a:pPr>
            <a:r>
              <a:rPr lang="en-US" sz="2200" dirty="0"/>
              <a:t>As opposed to TCSN, WSN is usually used for CPS applications, which is a </a:t>
            </a:r>
            <a:r>
              <a:rPr lang="en-US" sz="2200" dirty="0">
                <a:solidFill>
                  <a:srgbClr val="3333FF"/>
                </a:solidFill>
              </a:rPr>
              <a:t>single-purpose design using distributed network management to serve a specific application </a:t>
            </a:r>
            <a:r>
              <a:rPr lang="en-US" sz="2200" dirty="0"/>
              <a:t>where </a:t>
            </a:r>
            <a:r>
              <a:rPr lang="en-US" sz="2200" dirty="0">
                <a:solidFill>
                  <a:srgbClr val="3333FF"/>
                </a:solidFill>
              </a:rPr>
              <a:t>power is the key design constraint for all sensor nodes and network components</a:t>
            </a:r>
            <a:endParaRPr lang="en-IN" sz="2200" dirty="0">
              <a:solidFill>
                <a:srgbClr val="3333FF"/>
              </a:solidFill>
            </a:endParaRPr>
          </a:p>
        </p:txBody>
      </p:sp>
    </p:spTree>
    <p:extLst>
      <p:ext uri="{BB962C8B-B14F-4D97-AF65-F5344CB8AC3E}">
        <p14:creationId xmlns:p14="http://schemas.microsoft.com/office/powerpoint/2010/main" val="101474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a:t>
            </a:r>
            <a:r>
              <a:rPr lang="en-US" sz="2600">
                <a:solidFill>
                  <a:srgbClr val="990033"/>
                </a:solidFill>
              </a:rPr>
              <a:t>(Contd.)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8691512"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WSNs—A Traditional Centralized Sensor Networking Approach</a:t>
            </a:r>
            <a:endParaRPr lang="en-IN" sz="2400" b="1" i="1" dirty="0"/>
          </a:p>
        </p:txBody>
      </p:sp>
      <p:grpSp>
        <p:nvGrpSpPr>
          <p:cNvPr id="9" name="Group 8">
            <a:extLst>
              <a:ext uri="{FF2B5EF4-FFF2-40B4-BE49-F238E27FC236}">
                <a16:creationId xmlns:a16="http://schemas.microsoft.com/office/drawing/2014/main" id="{4D55818A-4296-4C5C-BBB1-EEBCB098BDEB}"/>
              </a:ext>
            </a:extLst>
          </p:cNvPr>
          <p:cNvGrpSpPr/>
          <p:nvPr/>
        </p:nvGrpSpPr>
        <p:grpSpPr>
          <a:xfrm>
            <a:off x="1337187" y="1426987"/>
            <a:ext cx="9094635" cy="5079464"/>
            <a:chOff x="1337187" y="1426987"/>
            <a:chExt cx="9094635" cy="5079464"/>
          </a:xfrm>
        </p:grpSpPr>
        <p:pic>
          <p:nvPicPr>
            <p:cNvPr id="1026" name="Picture 2" descr="Wireless Sensor Network Cluster Head Selection and Short Routing Using  Energy Efficient ElectroStatic Discharge Algorithm">
              <a:extLst>
                <a:ext uri="{FF2B5EF4-FFF2-40B4-BE49-F238E27FC236}">
                  <a16:creationId xmlns:a16="http://schemas.microsoft.com/office/drawing/2014/main" id="{C9393065-8619-0313-1FEB-75172924DC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3" t="5125" r="1484" b="3845"/>
            <a:stretch/>
          </p:blipFill>
          <p:spPr bwMode="auto">
            <a:xfrm>
              <a:off x="1337187" y="1426987"/>
              <a:ext cx="9094635" cy="507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BAC8BA-886D-DADB-B9FF-2CF9BD342273}"/>
                </a:ext>
              </a:extLst>
            </p:cNvPr>
            <p:cNvSpPr txBox="1"/>
            <p:nvPr/>
          </p:nvSpPr>
          <p:spPr>
            <a:xfrm>
              <a:off x="4188340" y="4660489"/>
              <a:ext cx="629468" cy="400110"/>
            </a:xfrm>
            <a:prstGeom prst="rect">
              <a:avLst/>
            </a:prstGeom>
            <a:noFill/>
          </p:spPr>
          <p:txBody>
            <a:bodyPr wrap="square" rtlCol="0">
              <a:spAutoFit/>
            </a:bodyPr>
            <a:lstStyle/>
            <a:p>
              <a:r>
                <a:rPr lang="en-IN" sz="2000" b="1" dirty="0">
                  <a:solidFill>
                    <a:schemeClr val="bg1"/>
                  </a:solidFill>
                </a:rPr>
                <a:t>N1</a:t>
              </a:r>
            </a:p>
          </p:txBody>
        </p:sp>
        <p:sp>
          <p:nvSpPr>
            <p:cNvPr id="5" name="TextBox 4">
              <a:extLst>
                <a:ext uri="{FF2B5EF4-FFF2-40B4-BE49-F238E27FC236}">
                  <a16:creationId xmlns:a16="http://schemas.microsoft.com/office/drawing/2014/main" id="{59C0C230-E451-D770-9C5B-7C7768D94A78}"/>
                </a:ext>
              </a:extLst>
            </p:cNvPr>
            <p:cNvSpPr txBox="1"/>
            <p:nvPr/>
          </p:nvSpPr>
          <p:spPr>
            <a:xfrm>
              <a:off x="5781266" y="5343831"/>
              <a:ext cx="629468" cy="400110"/>
            </a:xfrm>
            <a:prstGeom prst="rect">
              <a:avLst/>
            </a:prstGeom>
            <a:noFill/>
          </p:spPr>
          <p:txBody>
            <a:bodyPr wrap="square" rtlCol="0">
              <a:spAutoFit/>
            </a:bodyPr>
            <a:lstStyle/>
            <a:p>
              <a:r>
                <a:rPr lang="en-IN" sz="2000" b="1" dirty="0">
                  <a:solidFill>
                    <a:schemeClr val="bg1"/>
                  </a:solidFill>
                </a:rPr>
                <a:t>N2</a:t>
              </a:r>
            </a:p>
          </p:txBody>
        </p:sp>
        <p:sp>
          <p:nvSpPr>
            <p:cNvPr id="7" name="TextBox 6">
              <a:extLst>
                <a:ext uri="{FF2B5EF4-FFF2-40B4-BE49-F238E27FC236}">
                  <a16:creationId xmlns:a16="http://schemas.microsoft.com/office/drawing/2014/main" id="{64D6A432-F139-6FAB-2297-5138D3CC0083}"/>
                </a:ext>
              </a:extLst>
            </p:cNvPr>
            <p:cNvSpPr txBox="1"/>
            <p:nvPr/>
          </p:nvSpPr>
          <p:spPr>
            <a:xfrm>
              <a:off x="6867630" y="4173791"/>
              <a:ext cx="629468" cy="400110"/>
            </a:xfrm>
            <a:prstGeom prst="rect">
              <a:avLst/>
            </a:prstGeom>
            <a:noFill/>
          </p:spPr>
          <p:txBody>
            <a:bodyPr wrap="square" rtlCol="0">
              <a:spAutoFit/>
            </a:bodyPr>
            <a:lstStyle/>
            <a:p>
              <a:r>
                <a:rPr lang="en-IN" sz="2000" b="1" dirty="0">
                  <a:solidFill>
                    <a:schemeClr val="bg1"/>
                  </a:solidFill>
                </a:rPr>
                <a:t>N3</a:t>
              </a:r>
            </a:p>
          </p:txBody>
        </p:sp>
        <p:sp>
          <p:nvSpPr>
            <p:cNvPr id="8" name="TextBox 7">
              <a:extLst>
                <a:ext uri="{FF2B5EF4-FFF2-40B4-BE49-F238E27FC236}">
                  <a16:creationId xmlns:a16="http://schemas.microsoft.com/office/drawing/2014/main" id="{BF8AC258-669F-2EB6-7082-8329A20DBA6F}"/>
                </a:ext>
              </a:extLst>
            </p:cNvPr>
            <p:cNvSpPr txBox="1"/>
            <p:nvPr/>
          </p:nvSpPr>
          <p:spPr>
            <a:xfrm>
              <a:off x="8632520" y="4798137"/>
              <a:ext cx="629468" cy="400110"/>
            </a:xfrm>
            <a:prstGeom prst="rect">
              <a:avLst/>
            </a:prstGeom>
            <a:noFill/>
          </p:spPr>
          <p:txBody>
            <a:bodyPr wrap="square" rtlCol="0">
              <a:spAutoFit/>
            </a:bodyPr>
            <a:lstStyle/>
            <a:p>
              <a:r>
                <a:rPr lang="en-IN" sz="2000" b="1" dirty="0">
                  <a:solidFill>
                    <a:schemeClr val="bg1"/>
                  </a:solidFill>
                </a:rPr>
                <a:t>N4</a:t>
              </a:r>
            </a:p>
          </p:txBody>
        </p:sp>
      </p:grpSp>
    </p:spTree>
    <p:extLst>
      <p:ext uri="{BB962C8B-B14F-4D97-AF65-F5344CB8AC3E}">
        <p14:creationId xmlns:p14="http://schemas.microsoft.com/office/powerpoint/2010/main" val="380514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a:xfrm>
            <a:off x="838200" y="147476"/>
            <a:ext cx="10858500" cy="609282"/>
          </a:xfrm>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8691512"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WSNs—A Traditional Centralized Sensor Networking Approach</a:t>
            </a:r>
            <a:endParaRPr lang="en-IN" sz="2400" b="1" i="1" dirty="0"/>
          </a:p>
        </p:txBody>
      </p:sp>
      <p:sp>
        <p:nvSpPr>
          <p:cNvPr id="6" name="TextBox 5">
            <a:extLst>
              <a:ext uri="{FF2B5EF4-FFF2-40B4-BE49-F238E27FC236}">
                <a16:creationId xmlns:a16="http://schemas.microsoft.com/office/drawing/2014/main" id="{F3172900-2FF7-8A1C-1256-527AB49C305E}"/>
              </a:ext>
            </a:extLst>
          </p:cNvPr>
          <p:cNvSpPr txBox="1"/>
          <p:nvPr/>
        </p:nvSpPr>
        <p:spPr>
          <a:xfrm>
            <a:off x="495299" y="1587242"/>
            <a:ext cx="11201401" cy="1231106"/>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300" dirty="0"/>
              <a:t>WSN deployment for a </a:t>
            </a:r>
            <a:r>
              <a:rPr lang="en-US" sz="2300" dirty="0">
                <a:solidFill>
                  <a:srgbClr val="3333FF"/>
                </a:solidFill>
              </a:rPr>
              <a:t>CPS is often ad hoc without planning</a:t>
            </a:r>
            <a:r>
              <a:rPr lang="en-US" sz="2300" dirty="0"/>
              <a:t>, and </a:t>
            </a:r>
            <a:r>
              <a:rPr lang="en-US" sz="2300" dirty="0">
                <a:solidFill>
                  <a:srgbClr val="3333FF"/>
                </a:solidFill>
              </a:rPr>
              <a:t>it usually operates in an environment with harsh conditions with very difficult physical access to sensor nodes</a:t>
            </a:r>
          </a:p>
          <a:p>
            <a:pPr marL="285750" indent="-285750" algn="just">
              <a:spcAft>
                <a:spcPts val="600"/>
              </a:spcAft>
              <a:buFont typeface="Wingdings" panose="05000000000000000000" pitchFamily="2" charset="2"/>
              <a:buChar char="§"/>
            </a:pPr>
            <a:r>
              <a:rPr lang="en-US" sz="2300" dirty="0"/>
              <a:t>Unlike TCSN, </a:t>
            </a:r>
            <a:r>
              <a:rPr lang="en-US" sz="2300" dirty="0">
                <a:solidFill>
                  <a:srgbClr val="3333FF"/>
                </a:solidFill>
              </a:rPr>
              <a:t>WSN component failure is addressed through the design of the network</a:t>
            </a:r>
            <a:endParaRPr lang="en-IN" sz="2300" dirty="0"/>
          </a:p>
        </p:txBody>
      </p:sp>
    </p:spTree>
    <p:extLst>
      <p:ext uri="{BB962C8B-B14F-4D97-AF65-F5344CB8AC3E}">
        <p14:creationId xmlns:p14="http://schemas.microsoft.com/office/powerpoint/2010/main" val="233263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5E9E936-1CA1-BCBC-D026-80CAAA959E2B}"/>
              </a:ext>
            </a:extLst>
          </p:cNvPr>
          <p:cNvGrpSpPr/>
          <p:nvPr/>
        </p:nvGrpSpPr>
        <p:grpSpPr>
          <a:xfrm>
            <a:off x="3407228" y="2673691"/>
            <a:ext cx="5377543" cy="1086074"/>
            <a:chOff x="3407228" y="2673691"/>
            <a:chExt cx="5377543" cy="1086074"/>
          </a:xfrm>
        </p:grpSpPr>
        <p:sp>
          <p:nvSpPr>
            <p:cNvPr id="4" name="Rectangle 3">
              <a:extLst>
                <a:ext uri="{FF2B5EF4-FFF2-40B4-BE49-F238E27FC236}">
                  <a16:creationId xmlns:a16="http://schemas.microsoft.com/office/drawing/2014/main" id="{0AE4F34D-3925-4F6C-45FD-5A6AA3C98641}"/>
                </a:ext>
              </a:extLst>
            </p:cNvPr>
            <p:cNvSpPr/>
            <p:nvPr/>
          </p:nvSpPr>
          <p:spPr>
            <a:xfrm>
              <a:off x="3407228" y="2677885"/>
              <a:ext cx="5377543" cy="1077686"/>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UNIT-IV</a:t>
              </a:r>
            </a:p>
          </p:txBody>
        </p:sp>
        <p:sp>
          <p:nvSpPr>
            <p:cNvPr id="6" name="Half Frame 5">
              <a:extLst>
                <a:ext uri="{FF2B5EF4-FFF2-40B4-BE49-F238E27FC236}">
                  <a16:creationId xmlns:a16="http://schemas.microsoft.com/office/drawing/2014/main" id="{74854CFF-BC17-F71F-1685-77C56AE54767}"/>
                </a:ext>
              </a:extLst>
            </p:cNvPr>
            <p:cNvSpPr/>
            <p:nvPr/>
          </p:nvSpPr>
          <p:spPr>
            <a:xfrm>
              <a:off x="3407228" y="2673691"/>
              <a:ext cx="772885" cy="962269"/>
            </a:xfrm>
            <a:prstGeom prst="halfFrame">
              <a:avLst>
                <a:gd name="adj1" fmla="val 26290"/>
                <a:gd name="adj2" fmla="val 26290"/>
              </a:avLst>
            </a:prstGeom>
            <a:solidFill>
              <a:srgbClr val="00BDD0"/>
            </a:solidFill>
            <a:ln>
              <a:solidFill>
                <a:srgbClr val="00BD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Half Frame 6">
              <a:extLst>
                <a:ext uri="{FF2B5EF4-FFF2-40B4-BE49-F238E27FC236}">
                  <a16:creationId xmlns:a16="http://schemas.microsoft.com/office/drawing/2014/main" id="{BE3379A6-56FA-DF84-9525-FED44999F6C6}"/>
                </a:ext>
              </a:extLst>
            </p:cNvPr>
            <p:cNvSpPr/>
            <p:nvPr/>
          </p:nvSpPr>
          <p:spPr>
            <a:xfrm rot="10800000">
              <a:off x="8003495" y="2755783"/>
              <a:ext cx="772885" cy="1003982"/>
            </a:xfrm>
            <a:prstGeom prst="halfFrame">
              <a:avLst>
                <a:gd name="adj1" fmla="val 26290"/>
                <a:gd name="adj2" fmla="val 26290"/>
              </a:avLst>
            </a:prstGeom>
            <a:solidFill>
              <a:srgbClr val="00BDD0"/>
            </a:solidFill>
            <a:ln>
              <a:solidFill>
                <a:srgbClr val="00BD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139890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1" y="787231"/>
            <a:ext cx="345963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Distributed WSNs</a:t>
            </a:r>
            <a:endParaRPr lang="en-IN" sz="2400" b="1" i="1" dirty="0"/>
          </a:p>
        </p:txBody>
      </p:sp>
      <p:sp>
        <p:nvSpPr>
          <p:cNvPr id="6" name="TextBox 5">
            <a:extLst>
              <a:ext uri="{FF2B5EF4-FFF2-40B4-BE49-F238E27FC236}">
                <a16:creationId xmlns:a16="http://schemas.microsoft.com/office/drawing/2014/main" id="{F3172900-2FF7-8A1C-1256-527AB49C305E}"/>
              </a:ext>
            </a:extLst>
          </p:cNvPr>
          <p:cNvSpPr txBox="1"/>
          <p:nvPr/>
        </p:nvSpPr>
        <p:spPr>
          <a:xfrm>
            <a:off x="446138" y="1838841"/>
            <a:ext cx="4472091" cy="4231928"/>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Emerging CPSs employ </a:t>
            </a:r>
            <a:r>
              <a:rPr lang="en-US" sz="2200" dirty="0">
                <a:solidFill>
                  <a:srgbClr val="3333FF"/>
                </a:solidFill>
              </a:rPr>
              <a:t>MANET and distributed WSNs for collecting sensing data to gain knowledge on the activities of interest to users</a:t>
            </a:r>
          </a:p>
          <a:p>
            <a:pPr marL="285750" indent="-285750" algn="just">
              <a:spcAft>
                <a:spcPts val="600"/>
              </a:spcAft>
              <a:buFont typeface="Wingdings" panose="05000000000000000000" pitchFamily="2" charset="2"/>
              <a:buChar char="§"/>
            </a:pPr>
            <a:r>
              <a:rPr lang="en-US" sz="2200" dirty="0"/>
              <a:t>MANET and distributed WSNs that are currently used by emergent CPSs, including intelligent health-care cyber system, intelligent rescue cyber system, intelligent transportation cyber systems, and intelligent social networking cyber system</a:t>
            </a:r>
            <a:endParaRPr lang="en-IN" sz="2200" dirty="0"/>
          </a:p>
        </p:txBody>
      </p:sp>
      <p:pic>
        <p:nvPicPr>
          <p:cNvPr id="2050" name="Picture 2" descr="Sensors | Free Full-Text | DCE: A Distributed Energy-Efficient Clustering  Protocol for Wireless Sensor Network Based on Double-Phase Cluster-Head  Election">
            <a:extLst>
              <a:ext uri="{FF2B5EF4-FFF2-40B4-BE49-F238E27FC236}">
                <a16:creationId xmlns:a16="http://schemas.microsoft.com/office/drawing/2014/main" id="{A0428609-4722-078D-715C-8A8474A8C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165694"/>
            <a:ext cx="6494565" cy="508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7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pic>
        <p:nvPicPr>
          <p:cNvPr id="5" name="Picture 4">
            <a:extLst>
              <a:ext uri="{FF2B5EF4-FFF2-40B4-BE49-F238E27FC236}">
                <a16:creationId xmlns:a16="http://schemas.microsoft.com/office/drawing/2014/main" id="{1B679933-6CF6-F64F-A743-FE92935ABD40}"/>
              </a:ext>
            </a:extLst>
          </p:cNvPr>
          <p:cNvPicPr>
            <a:picLocks noChangeAspect="1"/>
          </p:cNvPicPr>
          <p:nvPr/>
        </p:nvPicPr>
        <p:blipFill>
          <a:blip r:embed="rId3"/>
          <a:stretch>
            <a:fillRect/>
          </a:stretch>
        </p:blipFill>
        <p:spPr>
          <a:xfrm>
            <a:off x="2143432" y="648930"/>
            <a:ext cx="7757651" cy="5912856"/>
          </a:xfrm>
          <a:prstGeom prst="rect">
            <a:avLst/>
          </a:prstGeom>
        </p:spPr>
      </p:pic>
    </p:spTree>
    <p:extLst>
      <p:ext uri="{BB962C8B-B14F-4D97-AF65-F5344CB8AC3E}">
        <p14:creationId xmlns:p14="http://schemas.microsoft.com/office/powerpoint/2010/main" val="1091127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597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Compressive Wireless Sensing Network</a:t>
            </a:r>
            <a:endParaRPr lang="en-IN" sz="2400" b="1" i="1" dirty="0"/>
          </a:p>
        </p:txBody>
      </p:sp>
      <p:sp>
        <p:nvSpPr>
          <p:cNvPr id="6" name="TextBox 5">
            <a:extLst>
              <a:ext uri="{FF2B5EF4-FFF2-40B4-BE49-F238E27FC236}">
                <a16:creationId xmlns:a16="http://schemas.microsoft.com/office/drawing/2014/main" id="{F3172900-2FF7-8A1C-1256-527AB49C305E}"/>
              </a:ext>
            </a:extLst>
          </p:cNvPr>
          <p:cNvSpPr txBox="1"/>
          <p:nvPr/>
        </p:nvSpPr>
        <p:spPr>
          <a:xfrm>
            <a:off x="446136" y="1790780"/>
            <a:ext cx="11201401" cy="4124206"/>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Recently, </a:t>
            </a:r>
            <a:r>
              <a:rPr lang="en-US" sz="2200" dirty="0">
                <a:solidFill>
                  <a:srgbClr val="3333FF"/>
                </a:solidFill>
              </a:rPr>
              <a:t>Compressive Wireless Sensing Network (CWSN</a:t>
            </a:r>
            <a:r>
              <a:rPr lang="en-US" sz="2200" dirty="0"/>
              <a:t>) has been developed based on </a:t>
            </a:r>
            <a:r>
              <a:rPr lang="en-US" sz="2200" dirty="0">
                <a:solidFill>
                  <a:srgbClr val="3333FF"/>
                </a:solidFill>
              </a:rPr>
              <a:t>Compressive Sensing (CS)</a:t>
            </a:r>
            <a:r>
              <a:rPr lang="en-US" sz="2200" dirty="0"/>
              <a:t> technology, which is a novel sampling technique to reduce the minimum samples required to reconstruct a signal by exploiting its compressibility property</a:t>
            </a:r>
          </a:p>
          <a:p>
            <a:pPr marL="285750" indent="-285750" algn="just">
              <a:spcAft>
                <a:spcPts val="600"/>
              </a:spcAft>
              <a:buFont typeface="Wingdings" panose="05000000000000000000" pitchFamily="2" charset="2"/>
              <a:buChar char="§"/>
            </a:pPr>
            <a:r>
              <a:rPr lang="en-US" sz="2200" dirty="0"/>
              <a:t>CS technology allows for </a:t>
            </a:r>
            <a:r>
              <a:rPr lang="en-US" sz="2200" dirty="0">
                <a:solidFill>
                  <a:srgbClr val="3333FF"/>
                </a:solidFill>
              </a:rPr>
              <a:t>less communication bandwidth, sensor processing, and power requirements imposed on the CWSN design and deployment</a:t>
            </a:r>
          </a:p>
          <a:p>
            <a:pPr marL="285750" indent="-285750" algn="just">
              <a:spcAft>
                <a:spcPts val="600"/>
              </a:spcAft>
              <a:buFont typeface="Wingdings" panose="05000000000000000000" pitchFamily="2" charset="2"/>
              <a:buChar char="§"/>
            </a:pPr>
            <a:r>
              <a:rPr lang="en-US" sz="2200" dirty="0"/>
              <a:t>The key features of CWSN are: </a:t>
            </a:r>
          </a:p>
          <a:p>
            <a:pPr marL="914400" lvl="1" indent="-457200" algn="just">
              <a:spcAft>
                <a:spcPts val="600"/>
              </a:spcAft>
              <a:buFont typeface="+mj-lt"/>
              <a:buAutoNum type="arabicParenR"/>
            </a:pPr>
            <a:r>
              <a:rPr lang="en-US" sz="2200" dirty="0">
                <a:solidFill>
                  <a:srgbClr val="3333FF"/>
                </a:solidFill>
              </a:rPr>
              <a:t>Processing and Communications</a:t>
            </a:r>
            <a:r>
              <a:rPr lang="en-US" sz="2200" dirty="0"/>
              <a:t>—they are combined into one distributed operation, without or very little in-network processing and communications, and </a:t>
            </a:r>
          </a:p>
          <a:p>
            <a:pPr marL="914400" lvl="1" indent="-457200" algn="just">
              <a:spcAft>
                <a:spcPts val="600"/>
              </a:spcAft>
              <a:buFont typeface="+mj-lt"/>
              <a:buAutoNum type="arabicParenR"/>
            </a:pPr>
            <a:r>
              <a:rPr lang="en-US" sz="2200" dirty="0">
                <a:solidFill>
                  <a:srgbClr val="3333FF"/>
                </a:solidFill>
              </a:rPr>
              <a:t>Consistent Field Estimation </a:t>
            </a:r>
            <a:r>
              <a:rPr lang="en-US" sz="2200" dirty="0"/>
              <a:t>is possible even if little or no prior knowledge about the sensed data, while the total power required for the CWSN grows at most sub-linearly with the number of nodes in the network</a:t>
            </a:r>
            <a:endParaRPr lang="en-IN" sz="2200" dirty="0"/>
          </a:p>
        </p:txBody>
      </p:sp>
    </p:spTree>
    <p:extLst>
      <p:ext uri="{BB962C8B-B14F-4D97-AF65-F5344CB8AC3E}">
        <p14:creationId xmlns:p14="http://schemas.microsoft.com/office/powerpoint/2010/main" val="3451773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865889"/>
            <a:ext cx="57597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IP-Based Sensor Network</a:t>
            </a:r>
            <a:endParaRPr lang="en-IN" sz="2400" b="1" i="1" dirty="0"/>
          </a:p>
        </p:txBody>
      </p:sp>
      <p:sp>
        <p:nvSpPr>
          <p:cNvPr id="6" name="TextBox 5">
            <a:extLst>
              <a:ext uri="{FF2B5EF4-FFF2-40B4-BE49-F238E27FC236}">
                <a16:creationId xmlns:a16="http://schemas.microsoft.com/office/drawing/2014/main" id="{F3172900-2FF7-8A1C-1256-527AB49C305E}"/>
              </a:ext>
            </a:extLst>
          </p:cNvPr>
          <p:cNvSpPr txBox="1"/>
          <p:nvPr/>
        </p:nvSpPr>
        <p:spPr>
          <a:xfrm>
            <a:off x="416641" y="2498703"/>
            <a:ext cx="11201401" cy="2354491"/>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IP-based sensor network (IP-BSN) allows the networks in a CPS to cross several sensor fields and connect these elds by Internet</a:t>
            </a:r>
          </a:p>
          <a:p>
            <a:pPr marL="285750" indent="-285750" algn="just">
              <a:spcAft>
                <a:spcPts val="600"/>
              </a:spcAft>
              <a:buFont typeface="Wingdings" panose="05000000000000000000" pitchFamily="2" charset="2"/>
              <a:buChar char="§"/>
            </a:pPr>
            <a:r>
              <a:rPr lang="en-US" sz="2200" dirty="0"/>
              <a:t>The emergence of the IETF 6LoWPAN* (RFC 4944) standard for IP communication over low-power radio has made the design and implementation of IP-BSN a reality</a:t>
            </a:r>
          </a:p>
          <a:p>
            <a:pPr marL="285750" indent="-285750" algn="just">
              <a:spcAft>
                <a:spcPts val="600"/>
              </a:spcAft>
              <a:buFont typeface="Wingdings" panose="05000000000000000000" pitchFamily="2" charset="2"/>
              <a:buChar char="§"/>
            </a:pPr>
            <a:r>
              <a:rPr lang="en-US" sz="2200" dirty="0"/>
              <a:t>This network uses IETF 6LoWPAN adaptation layer that carries IPv6 addresses in a compact form using small IEEE 802.15.4 short addresses</a:t>
            </a:r>
            <a:endParaRPr lang="en-IN" sz="2200" dirty="0"/>
          </a:p>
        </p:txBody>
      </p:sp>
    </p:spTree>
    <p:extLst>
      <p:ext uri="{BB962C8B-B14F-4D97-AF65-F5344CB8AC3E}">
        <p14:creationId xmlns:p14="http://schemas.microsoft.com/office/powerpoint/2010/main" val="2269087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597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IP-Based Sensor Network</a:t>
            </a:r>
            <a:endParaRPr lang="en-IN" sz="2400" b="1" i="1" dirty="0"/>
          </a:p>
        </p:txBody>
      </p:sp>
      <p:pic>
        <p:nvPicPr>
          <p:cNvPr id="5" name="Picture 4">
            <a:extLst>
              <a:ext uri="{FF2B5EF4-FFF2-40B4-BE49-F238E27FC236}">
                <a16:creationId xmlns:a16="http://schemas.microsoft.com/office/drawing/2014/main" id="{7F18BB92-1BD5-667F-88EF-56271A65B721}"/>
              </a:ext>
            </a:extLst>
          </p:cNvPr>
          <p:cNvPicPr>
            <a:picLocks noChangeAspect="1"/>
          </p:cNvPicPr>
          <p:nvPr/>
        </p:nvPicPr>
        <p:blipFill>
          <a:blip r:embed="rId3"/>
          <a:stretch>
            <a:fillRect/>
          </a:stretch>
        </p:blipFill>
        <p:spPr>
          <a:xfrm>
            <a:off x="930031" y="1689617"/>
            <a:ext cx="10331938" cy="4518804"/>
          </a:xfrm>
          <a:prstGeom prst="rect">
            <a:avLst/>
          </a:prstGeom>
        </p:spPr>
      </p:pic>
      <p:sp>
        <p:nvSpPr>
          <p:cNvPr id="8" name="TextBox 7">
            <a:extLst>
              <a:ext uri="{FF2B5EF4-FFF2-40B4-BE49-F238E27FC236}">
                <a16:creationId xmlns:a16="http://schemas.microsoft.com/office/drawing/2014/main" id="{361827B3-430B-A327-1C03-350A844FDA12}"/>
              </a:ext>
            </a:extLst>
          </p:cNvPr>
          <p:cNvSpPr txBox="1"/>
          <p:nvPr/>
        </p:nvSpPr>
        <p:spPr>
          <a:xfrm>
            <a:off x="930032" y="5701437"/>
            <a:ext cx="4910330" cy="646331"/>
          </a:xfrm>
          <a:prstGeom prst="rect">
            <a:avLst/>
          </a:prstGeom>
          <a:noFill/>
        </p:spPr>
        <p:txBody>
          <a:bodyPr wrap="square">
            <a:spAutoFit/>
          </a:bodyPr>
          <a:lstStyle/>
          <a:p>
            <a:pPr algn="just"/>
            <a:r>
              <a:rPr lang="en-IN" b="1" dirty="0">
                <a:solidFill>
                  <a:srgbClr val="FF0066"/>
                </a:solidFill>
              </a:rPr>
              <a:t>Figure. Example of an IP-based Sensor network (IP-BSN)</a:t>
            </a:r>
          </a:p>
        </p:txBody>
      </p:sp>
    </p:spTree>
    <p:extLst>
      <p:ext uri="{BB962C8B-B14F-4D97-AF65-F5344CB8AC3E}">
        <p14:creationId xmlns:p14="http://schemas.microsoft.com/office/powerpoint/2010/main" val="367574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597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IP-Based Sensor Network</a:t>
            </a:r>
            <a:endParaRPr lang="en-IN" sz="2400" b="1" i="1" dirty="0"/>
          </a:p>
        </p:txBody>
      </p:sp>
      <p:pic>
        <p:nvPicPr>
          <p:cNvPr id="6" name="Picture 5">
            <a:extLst>
              <a:ext uri="{FF2B5EF4-FFF2-40B4-BE49-F238E27FC236}">
                <a16:creationId xmlns:a16="http://schemas.microsoft.com/office/drawing/2014/main" id="{927F20A8-FBF2-1882-FBA4-9F22912B2863}"/>
              </a:ext>
            </a:extLst>
          </p:cNvPr>
          <p:cNvPicPr>
            <a:picLocks noChangeAspect="1"/>
          </p:cNvPicPr>
          <p:nvPr/>
        </p:nvPicPr>
        <p:blipFill>
          <a:blip r:embed="rId3"/>
          <a:stretch>
            <a:fillRect/>
          </a:stretch>
        </p:blipFill>
        <p:spPr>
          <a:xfrm>
            <a:off x="838200" y="2779429"/>
            <a:ext cx="10363472" cy="3071413"/>
          </a:xfrm>
          <a:prstGeom prst="rect">
            <a:avLst/>
          </a:prstGeom>
        </p:spPr>
      </p:pic>
      <p:sp>
        <p:nvSpPr>
          <p:cNvPr id="8" name="TextBox 7">
            <a:extLst>
              <a:ext uri="{FF2B5EF4-FFF2-40B4-BE49-F238E27FC236}">
                <a16:creationId xmlns:a16="http://schemas.microsoft.com/office/drawing/2014/main" id="{B5CBDA41-E2C4-BC21-E66B-1D83BE09646D}"/>
              </a:ext>
            </a:extLst>
          </p:cNvPr>
          <p:cNvSpPr txBox="1"/>
          <p:nvPr/>
        </p:nvSpPr>
        <p:spPr>
          <a:xfrm>
            <a:off x="3043084" y="5972557"/>
            <a:ext cx="6105832" cy="369332"/>
          </a:xfrm>
          <a:prstGeom prst="rect">
            <a:avLst/>
          </a:prstGeom>
          <a:noFill/>
        </p:spPr>
        <p:txBody>
          <a:bodyPr wrap="square">
            <a:spAutoFit/>
          </a:bodyPr>
          <a:lstStyle>
            <a:defPPr>
              <a:defRPr lang="en-US"/>
            </a:defPPr>
            <a:lvl1pPr algn="just">
              <a:defRPr b="1">
                <a:solidFill>
                  <a:srgbClr val="FF0066"/>
                </a:solidFill>
              </a:defRPr>
            </a:lvl1pPr>
          </a:lstStyle>
          <a:p>
            <a:pPr algn="ctr"/>
            <a:r>
              <a:rPr lang="en-IN" dirty="0"/>
              <a:t>IEEE 802.15.4 Standard Packet Frame Format</a:t>
            </a:r>
          </a:p>
        </p:txBody>
      </p:sp>
      <p:sp>
        <p:nvSpPr>
          <p:cNvPr id="10" name="TextBox 9">
            <a:extLst>
              <a:ext uri="{FF2B5EF4-FFF2-40B4-BE49-F238E27FC236}">
                <a16:creationId xmlns:a16="http://schemas.microsoft.com/office/drawing/2014/main" id="{DFFBDDA2-D0A9-AC84-A39B-ADF8CC445E5A}"/>
              </a:ext>
            </a:extLst>
          </p:cNvPr>
          <p:cNvSpPr txBox="1"/>
          <p:nvPr/>
        </p:nvSpPr>
        <p:spPr>
          <a:xfrm>
            <a:off x="403258" y="1518228"/>
            <a:ext cx="11233355" cy="1154162"/>
          </a:xfrm>
          <a:prstGeom prst="rect">
            <a:avLst/>
          </a:prstGeom>
          <a:noFill/>
        </p:spPr>
        <p:txBody>
          <a:bodyPr wrap="square">
            <a:spAutoFit/>
          </a:bodyPr>
          <a:lstStyle/>
          <a:p>
            <a:pPr marL="342900" indent="-342900" algn="just">
              <a:buFont typeface="Wingdings" panose="05000000000000000000" pitchFamily="2" charset="2"/>
              <a:buChar char="§"/>
            </a:pPr>
            <a:r>
              <a:rPr lang="en-IN" sz="2300" dirty="0"/>
              <a:t>This network supports a variety of IP links while understanding the links, characteristics through the use of abstraction layer. A packet frame format using IEEE 802.15.4 standard is described in the below Figure </a:t>
            </a:r>
          </a:p>
        </p:txBody>
      </p:sp>
    </p:spTree>
    <p:extLst>
      <p:ext uri="{BB962C8B-B14F-4D97-AF65-F5344CB8AC3E}">
        <p14:creationId xmlns:p14="http://schemas.microsoft.com/office/powerpoint/2010/main" val="1411119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7452852"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Dynamic Spectrum Access (DSA) Sensing Networks</a:t>
            </a:r>
            <a:endParaRPr lang="en-IN" sz="2400" b="1" i="1" dirty="0"/>
          </a:p>
        </p:txBody>
      </p:sp>
      <p:sp>
        <p:nvSpPr>
          <p:cNvPr id="10" name="TextBox 9">
            <a:extLst>
              <a:ext uri="{FF2B5EF4-FFF2-40B4-BE49-F238E27FC236}">
                <a16:creationId xmlns:a16="http://schemas.microsoft.com/office/drawing/2014/main" id="{DFFBDDA2-D0A9-AC84-A39B-ADF8CC445E5A}"/>
              </a:ext>
            </a:extLst>
          </p:cNvPr>
          <p:cNvSpPr txBox="1"/>
          <p:nvPr/>
        </p:nvSpPr>
        <p:spPr>
          <a:xfrm>
            <a:off x="403258" y="1700342"/>
            <a:ext cx="11233355" cy="4370427"/>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t>DSA Sensing Network (DSA-SN) consists of a set of wireless sensor nodes that are placed in a specified location for monitoring the RF (Radio Frequency) environment of interest. </a:t>
            </a:r>
          </a:p>
          <a:p>
            <a:pPr marL="342900" indent="-342900" algn="just">
              <a:spcAft>
                <a:spcPts val="600"/>
              </a:spcAft>
              <a:buFont typeface="Wingdings" panose="05000000000000000000" pitchFamily="2" charset="2"/>
              <a:buChar char="§"/>
            </a:pPr>
            <a:r>
              <a:rPr lang="en-US" sz="2300" dirty="0"/>
              <a:t>The purpose of DSA-SN is to perform spectrum sensing and detect unused spectrum for sharing the spectrum without harmful interference among users. </a:t>
            </a:r>
          </a:p>
          <a:p>
            <a:pPr marL="342900" indent="-342900" algn="just">
              <a:spcAft>
                <a:spcPts val="600"/>
              </a:spcAft>
              <a:buFont typeface="Wingdings" panose="05000000000000000000" pitchFamily="2" charset="2"/>
              <a:buChar char="§"/>
            </a:pPr>
            <a:r>
              <a:rPr lang="en-US" sz="2300" dirty="0"/>
              <a:t>A survey of the spectrum sensing techniques is provided in Table. </a:t>
            </a:r>
          </a:p>
          <a:p>
            <a:pPr marL="342900" indent="-342900" algn="just">
              <a:spcAft>
                <a:spcPts val="600"/>
              </a:spcAft>
              <a:buFont typeface="Wingdings" panose="05000000000000000000" pitchFamily="2" charset="2"/>
              <a:buChar char="§"/>
            </a:pPr>
            <a:r>
              <a:rPr lang="en-US" sz="2300" dirty="0"/>
              <a:t>The use of DSA-SN allows a CPS to achieve the same network coverage as typical WSNs but at different levels of connectivity and coverage for different WSNs.</a:t>
            </a:r>
          </a:p>
          <a:p>
            <a:pPr marL="342900" indent="-342900" algn="just">
              <a:spcAft>
                <a:spcPts val="600"/>
              </a:spcAft>
              <a:buFont typeface="Wingdings" panose="05000000000000000000" pitchFamily="2" charset="2"/>
              <a:buChar char="§"/>
            </a:pPr>
            <a:r>
              <a:rPr lang="en-US" sz="2300" dirty="0"/>
              <a:t>The IP-BSN with a CS-based technique can be used in the design and implementation of a DSA-SN</a:t>
            </a:r>
          </a:p>
          <a:p>
            <a:pPr marL="342900" indent="-342900" algn="just">
              <a:spcAft>
                <a:spcPts val="600"/>
              </a:spcAft>
              <a:buFont typeface="Wingdings" panose="05000000000000000000" pitchFamily="2" charset="2"/>
              <a:buChar char="§"/>
            </a:pPr>
            <a:r>
              <a:rPr lang="en-US" sz="2300" dirty="0"/>
              <a:t>DSA-SN is usually employed by a Cognitive Radio (CR) wireless network for frequency and bandwidth scheduling among coexisting network users</a:t>
            </a:r>
            <a:endParaRPr lang="en-IN" sz="2300" dirty="0"/>
          </a:p>
        </p:txBody>
      </p:sp>
    </p:spTree>
    <p:extLst>
      <p:ext uri="{BB962C8B-B14F-4D97-AF65-F5344CB8AC3E}">
        <p14:creationId xmlns:p14="http://schemas.microsoft.com/office/powerpoint/2010/main" val="1111361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7452852"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Dynamic Spectrum Access (DSA) Sensing Networks</a:t>
            </a:r>
            <a:endParaRPr lang="en-IN" sz="2400" b="1" i="1" dirty="0"/>
          </a:p>
        </p:txBody>
      </p:sp>
      <p:pic>
        <p:nvPicPr>
          <p:cNvPr id="7" name="Picture 6">
            <a:extLst>
              <a:ext uri="{FF2B5EF4-FFF2-40B4-BE49-F238E27FC236}">
                <a16:creationId xmlns:a16="http://schemas.microsoft.com/office/drawing/2014/main" id="{411578C0-F633-83E0-7D83-FD55B2E0D6F6}"/>
              </a:ext>
            </a:extLst>
          </p:cNvPr>
          <p:cNvPicPr>
            <a:picLocks noChangeAspect="1"/>
          </p:cNvPicPr>
          <p:nvPr/>
        </p:nvPicPr>
        <p:blipFill>
          <a:blip r:embed="rId3"/>
          <a:stretch>
            <a:fillRect/>
          </a:stretch>
        </p:blipFill>
        <p:spPr>
          <a:xfrm>
            <a:off x="604902" y="1542659"/>
            <a:ext cx="10889008" cy="4767381"/>
          </a:xfrm>
          <a:prstGeom prst="rect">
            <a:avLst/>
          </a:prstGeom>
        </p:spPr>
      </p:pic>
    </p:spTree>
    <p:extLst>
      <p:ext uri="{BB962C8B-B14F-4D97-AF65-F5344CB8AC3E}">
        <p14:creationId xmlns:p14="http://schemas.microsoft.com/office/powerpoint/2010/main" val="100234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Cognitive Radios (CR) Sensing Networks</a:t>
            </a:r>
            <a:endParaRPr lang="en-IN" sz="2400" b="1" i="1" dirty="0"/>
          </a:p>
        </p:txBody>
      </p:sp>
      <p:sp>
        <p:nvSpPr>
          <p:cNvPr id="5" name="TextBox 4">
            <a:extLst>
              <a:ext uri="{FF2B5EF4-FFF2-40B4-BE49-F238E27FC236}">
                <a16:creationId xmlns:a16="http://schemas.microsoft.com/office/drawing/2014/main" id="{EE9341D6-B967-9ED1-652E-F92FD1E3EFAB}"/>
              </a:ext>
            </a:extLst>
          </p:cNvPr>
          <p:cNvSpPr txBox="1"/>
          <p:nvPr/>
        </p:nvSpPr>
        <p:spPr>
          <a:xfrm>
            <a:off x="447367" y="1658035"/>
            <a:ext cx="11105536" cy="4385816"/>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CR Sensing Network (CRSN) adopts the CR capability in sensor networks</a:t>
            </a:r>
          </a:p>
          <a:p>
            <a:pPr marL="285750" indent="-285750" algn="just">
              <a:spcAft>
                <a:spcPts val="600"/>
              </a:spcAft>
              <a:buFont typeface="Wingdings" panose="05000000000000000000" pitchFamily="2" charset="2"/>
              <a:buChar char="§"/>
            </a:pPr>
            <a:r>
              <a:rPr lang="en-US" sz="2200" dirty="0"/>
              <a:t>WSN comprises a number of sensor nodes equipped with CR that are likely to benefit from the potential advantages of the DSA features, such as</a:t>
            </a:r>
          </a:p>
          <a:p>
            <a:pPr algn="just"/>
            <a:r>
              <a:rPr lang="en-US" sz="2200" dirty="0"/>
              <a:t>	</a:t>
            </a:r>
            <a:r>
              <a:rPr lang="en-US" sz="2200" dirty="0">
                <a:solidFill>
                  <a:srgbClr val="3333FF"/>
                </a:solidFill>
              </a:rPr>
              <a:t>(1) opportunistic channel usage for </a:t>
            </a:r>
            <a:r>
              <a:rPr lang="en-US" sz="2200" dirty="0" err="1">
                <a:solidFill>
                  <a:srgbClr val="3333FF"/>
                </a:solidFill>
              </a:rPr>
              <a:t>bursty</a:t>
            </a:r>
            <a:r>
              <a:rPr lang="en-US" sz="2200" dirty="0">
                <a:solidFill>
                  <a:srgbClr val="3333FF"/>
                </a:solidFill>
              </a:rPr>
              <a:t> traffic, </a:t>
            </a:r>
          </a:p>
          <a:p>
            <a:pPr algn="just"/>
            <a:r>
              <a:rPr lang="en-US" sz="2200" dirty="0">
                <a:solidFill>
                  <a:srgbClr val="3333FF"/>
                </a:solidFill>
              </a:rPr>
              <a:t>	(2) DSA, </a:t>
            </a:r>
          </a:p>
          <a:p>
            <a:pPr algn="just"/>
            <a:r>
              <a:rPr lang="en-US" sz="2200" dirty="0">
                <a:solidFill>
                  <a:srgbClr val="3333FF"/>
                </a:solidFill>
              </a:rPr>
              <a:t>	(3) using adaptability to reduce power consumption, </a:t>
            </a:r>
          </a:p>
          <a:p>
            <a:pPr algn="just"/>
            <a:r>
              <a:rPr lang="en-US" sz="2200" dirty="0">
                <a:solidFill>
                  <a:srgbClr val="3333FF"/>
                </a:solidFill>
              </a:rPr>
              <a:t>	(4) overlaid deployment of multiple concurrent WSN, and </a:t>
            </a:r>
          </a:p>
          <a:p>
            <a:pPr algn="just">
              <a:spcAft>
                <a:spcPts val="600"/>
              </a:spcAft>
            </a:pPr>
            <a:r>
              <a:rPr lang="en-US" sz="2200" dirty="0">
                <a:solidFill>
                  <a:srgbClr val="3333FF"/>
                </a:solidFill>
              </a:rPr>
              <a:t>	(5) access to multiple channels to conform to different spectrum regulations</a:t>
            </a:r>
          </a:p>
          <a:p>
            <a:pPr marL="342900" indent="-342900" algn="just">
              <a:spcAft>
                <a:spcPts val="600"/>
              </a:spcAft>
              <a:buFont typeface="Wingdings" panose="05000000000000000000" pitchFamily="2" charset="2"/>
              <a:buChar char="§"/>
            </a:pPr>
            <a:r>
              <a:rPr lang="en-US" sz="2200" dirty="0"/>
              <a:t>In general, CRSN can be defined as “a distributed network of wireless cognitive radio sensor nodes, which sense an event signal and collaboratively communicate their readings dynamically over available spectrum bands in a multi-hop manner ultimately to satisfy the application-specific requirements.” </a:t>
            </a:r>
            <a:endParaRPr lang="en-IN" sz="2200" dirty="0"/>
          </a:p>
        </p:txBody>
      </p:sp>
    </p:spTree>
    <p:extLst>
      <p:ext uri="{BB962C8B-B14F-4D97-AF65-F5344CB8AC3E}">
        <p14:creationId xmlns:p14="http://schemas.microsoft.com/office/powerpoint/2010/main" val="423449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Cognitive Radios (CR) Sensing Networks</a:t>
            </a:r>
            <a:endParaRPr lang="en-IN" sz="2400" b="1" i="1" dirty="0"/>
          </a:p>
        </p:txBody>
      </p:sp>
      <p:sp>
        <p:nvSpPr>
          <p:cNvPr id="5" name="TextBox 4">
            <a:extLst>
              <a:ext uri="{FF2B5EF4-FFF2-40B4-BE49-F238E27FC236}">
                <a16:creationId xmlns:a16="http://schemas.microsoft.com/office/drawing/2014/main" id="{EE9341D6-B967-9ED1-652E-F92FD1E3EFAB}"/>
              </a:ext>
            </a:extLst>
          </p:cNvPr>
          <p:cNvSpPr txBox="1"/>
          <p:nvPr/>
        </p:nvSpPr>
        <p:spPr>
          <a:xfrm>
            <a:off x="447367" y="1658035"/>
            <a:ext cx="11105536" cy="4616648"/>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CRSN applications can be classified into four categories:</a:t>
            </a:r>
          </a:p>
          <a:p>
            <a:pPr marL="608013" indent="-342900" algn="just">
              <a:spcAft>
                <a:spcPts val="600"/>
              </a:spcAft>
              <a:buFont typeface="Arial" panose="020B0604020202020204" pitchFamily="34" charset="0"/>
              <a:buChar char="•"/>
            </a:pPr>
            <a:r>
              <a:rPr lang="en-US" sz="2200" dirty="0">
                <a:solidFill>
                  <a:srgbClr val="3333FF"/>
                </a:solidFill>
              </a:rPr>
              <a:t>Indoor Sensing: Tele-medicine, home monitoring, emergency networks, and  factory automation.</a:t>
            </a:r>
          </a:p>
          <a:p>
            <a:pPr marL="608013" indent="-342900" algn="just">
              <a:spcAft>
                <a:spcPts val="600"/>
              </a:spcAft>
              <a:buFont typeface="Arial" panose="020B0604020202020204" pitchFamily="34" charset="0"/>
              <a:buChar char="•"/>
            </a:pPr>
            <a:r>
              <a:rPr lang="en-US" sz="2200" dirty="0">
                <a:solidFill>
                  <a:srgbClr val="3333FF"/>
                </a:solidFill>
              </a:rPr>
              <a:t>Multimedia Sensing: Video, still image, audio</a:t>
            </a:r>
          </a:p>
          <a:p>
            <a:pPr marL="608013" indent="-342900" algn="just">
              <a:spcAft>
                <a:spcPts val="600"/>
              </a:spcAft>
              <a:buFont typeface="Arial" panose="020B0604020202020204" pitchFamily="34" charset="0"/>
              <a:buChar char="•"/>
            </a:pPr>
            <a:r>
              <a:rPr lang="en-US" sz="2200" dirty="0">
                <a:solidFill>
                  <a:srgbClr val="3333FF"/>
                </a:solidFill>
              </a:rPr>
              <a:t>Multi-class Heterogeneous Sensing: Information is gathered through several WSNs and fused to feed a single decision support</a:t>
            </a:r>
          </a:p>
          <a:p>
            <a:pPr marL="608013" indent="-342900" algn="just">
              <a:spcAft>
                <a:spcPts val="600"/>
              </a:spcAft>
              <a:buFont typeface="Arial" panose="020B0604020202020204" pitchFamily="34" charset="0"/>
              <a:buChar char="•"/>
            </a:pPr>
            <a:r>
              <a:rPr lang="en-US" sz="2200" dirty="0">
                <a:solidFill>
                  <a:srgbClr val="3333FF"/>
                </a:solidFill>
              </a:rPr>
              <a:t> Real-time Surveillance Sensing: Military surveillance for target detection and tracking</a:t>
            </a:r>
          </a:p>
          <a:p>
            <a:pPr marL="265113" indent="-265113" algn="just">
              <a:spcAft>
                <a:spcPts val="600"/>
              </a:spcAft>
              <a:buFont typeface="Wingdings" panose="05000000000000000000" pitchFamily="2" charset="2"/>
              <a:buChar char="§"/>
            </a:pPr>
            <a:r>
              <a:rPr lang="en-US" sz="2200" dirty="0"/>
              <a:t>CRSN requires complex Dynamic Spectrum Management (DSM) framework to regulate the spectrum access for the deployed wireless sensor nodes </a:t>
            </a:r>
          </a:p>
          <a:p>
            <a:pPr marL="265113" indent="-265113" algn="just">
              <a:spcAft>
                <a:spcPts val="600"/>
              </a:spcAft>
              <a:buFont typeface="Wingdings" panose="05000000000000000000" pitchFamily="2" charset="2"/>
              <a:buChar char="§"/>
            </a:pPr>
            <a:r>
              <a:rPr lang="en-US" sz="2200" dirty="0"/>
              <a:t>The framework includes three key components, namely, Spectrum Sensing Component (SSC) (see Table 1.2), Spectrum Decision Component (SDC), and Spectrum Hand-off Component (SHC)</a:t>
            </a:r>
          </a:p>
        </p:txBody>
      </p:sp>
    </p:spTree>
    <p:extLst>
      <p:ext uri="{BB962C8B-B14F-4D97-AF65-F5344CB8AC3E}">
        <p14:creationId xmlns:p14="http://schemas.microsoft.com/office/powerpoint/2010/main" val="87997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a:xfrm>
            <a:off x="916045" y="136643"/>
            <a:ext cx="10656523" cy="609282"/>
          </a:xfrm>
        </p:spPr>
        <p:txBody>
          <a:bodyPr/>
          <a:lstStyle/>
          <a:p>
            <a:r>
              <a:rPr lang="en-IN" dirty="0">
                <a:solidFill>
                  <a:srgbClr val="990033"/>
                </a:solidFill>
              </a:rPr>
              <a:t>Outline</a:t>
            </a:r>
          </a:p>
        </p:txBody>
      </p:sp>
      <p:sp>
        <p:nvSpPr>
          <p:cNvPr id="5" name="TextBox 4">
            <a:extLst>
              <a:ext uri="{FF2B5EF4-FFF2-40B4-BE49-F238E27FC236}">
                <a16:creationId xmlns:a16="http://schemas.microsoft.com/office/drawing/2014/main" id="{87AD7EA0-9D6C-D253-3F99-D7932E1D3C94}"/>
              </a:ext>
            </a:extLst>
          </p:cNvPr>
          <p:cNvSpPr txBox="1"/>
          <p:nvPr/>
        </p:nvSpPr>
        <p:spPr>
          <a:xfrm>
            <a:off x="6095999" y="817618"/>
            <a:ext cx="5270204" cy="5535943"/>
          </a:xfrm>
          <a:prstGeom prst="rect">
            <a:avLst/>
          </a:prstGeom>
        </p:spPr>
        <p:txBody>
          <a:bodyPr vert="horz" lIns="91440" tIns="45720" rIns="91440" bIns="45720" rtlCol="0">
            <a:normAutofit/>
          </a:bodyPr>
          <a:lstStyle>
            <a:lvl1pPr marL="228600" indent="-228600">
              <a:lnSpc>
                <a:spcPct val="90000"/>
              </a:lnSpc>
              <a:spcBef>
                <a:spcPts val="1000"/>
              </a:spcBef>
              <a:buFont typeface="Calibri" panose="020F0502020204030204" pitchFamily="34" charset="0"/>
              <a:buChar char="→"/>
              <a:defRPr sz="2400">
                <a:solidFill>
                  <a:srgbClr val="002060"/>
                </a:solidFill>
              </a:defRPr>
            </a:lvl1pPr>
            <a:lvl2pPr marL="685800" indent="-228600">
              <a:lnSpc>
                <a:spcPct val="90000"/>
              </a:lnSpc>
              <a:spcBef>
                <a:spcPts val="500"/>
              </a:spcBef>
              <a:buFont typeface="Arial" panose="020B0604020202020204" pitchFamily="34" charset="0"/>
              <a:buChar char="•"/>
              <a:defRPr sz="2300"/>
            </a:lvl2pPr>
            <a:lvl3pPr marL="1143000" indent="-228600">
              <a:lnSpc>
                <a:spcPct val="90000"/>
              </a:lnSpc>
              <a:spcBef>
                <a:spcPts val="500"/>
              </a:spcBef>
              <a:buFont typeface="Arial" panose="020B0604020202020204" pitchFamily="34" charset="0"/>
              <a:buChar char="•"/>
              <a:defRPr sz="2300"/>
            </a:lvl3pPr>
            <a:lvl4pPr marL="1600200" indent="-228600">
              <a:lnSpc>
                <a:spcPct val="90000"/>
              </a:lnSpc>
              <a:spcBef>
                <a:spcPts val="500"/>
              </a:spcBef>
              <a:buFont typeface="Arial" panose="020B0604020202020204" pitchFamily="34" charset="0"/>
              <a:buChar char="•"/>
              <a:defRPr sz="2300"/>
            </a:lvl4pPr>
            <a:lvl5pPr marL="2057400" indent="-228600">
              <a:lnSpc>
                <a:spcPct val="90000"/>
              </a:lnSpc>
              <a:spcBef>
                <a:spcPts val="500"/>
              </a:spcBef>
              <a:buFont typeface="Arial" panose="020B0604020202020204" pitchFamily="34" charset="0"/>
              <a:buChar char="•"/>
              <a:defRPr sz="23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1200"/>
              </a:spcBef>
              <a:spcAft>
                <a:spcPts val="600"/>
              </a:spcAft>
            </a:pPr>
            <a:endParaRPr lang="en-IN" sz="2200" dirty="0">
              <a:solidFill>
                <a:srgbClr val="FF0066"/>
              </a:solidFill>
            </a:endParaRPr>
          </a:p>
        </p:txBody>
      </p:sp>
      <p:sp>
        <p:nvSpPr>
          <p:cNvPr id="8" name="TextBox 7">
            <a:extLst>
              <a:ext uri="{FF2B5EF4-FFF2-40B4-BE49-F238E27FC236}">
                <a16:creationId xmlns:a16="http://schemas.microsoft.com/office/drawing/2014/main" id="{25A412F1-A93E-CB88-696B-91EC464537E5}"/>
              </a:ext>
            </a:extLst>
          </p:cNvPr>
          <p:cNvSpPr txBox="1"/>
          <p:nvPr/>
        </p:nvSpPr>
        <p:spPr>
          <a:xfrm>
            <a:off x="916045" y="745925"/>
            <a:ext cx="8404936" cy="5647700"/>
          </a:xfrm>
          <a:prstGeom prst="rect">
            <a:avLst/>
          </a:prstGeom>
          <a:noFill/>
        </p:spPr>
        <p:txBody>
          <a:bodyPr wrap="square">
            <a:spAutoFit/>
          </a:bodyPr>
          <a:lstStyle/>
          <a:p>
            <a:pPr marL="342900" indent="-342900">
              <a:spcAft>
                <a:spcPts val="600"/>
              </a:spcAft>
              <a:buFont typeface="LM Roman 12" panose="00000500000000000000" pitchFamily="50" charset="0"/>
              <a:buChar char="→"/>
            </a:pPr>
            <a:r>
              <a:rPr lang="en-IN" sz="2400" dirty="0">
                <a:solidFill>
                  <a:srgbClr val="FF0066"/>
                </a:solidFill>
              </a:rPr>
              <a:t>Introduction</a:t>
            </a:r>
          </a:p>
          <a:p>
            <a:pPr marL="800100" lvl="1" indent="-342900">
              <a:buFont typeface="Wingdings" panose="05000000000000000000" pitchFamily="2" charset="2"/>
              <a:buChar char="§"/>
            </a:pPr>
            <a:r>
              <a:rPr lang="en-IN" sz="2400" dirty="0">
                <a:solidFill>
                  <a:srgbClr val="3333FF"/>
                </a:solidFill>
              </a:rPr>
              <a:t>Sensor Definition</a:t>
            </a:r>
          </a:p>
          <a:p>
            <a:pPr marL="800100" lvl="1" indent="-342900">
              <a:buFont typeface="Wingdings" panose="05000000000000000000" pitchFamily="2" charset="2"/>
              <a:buChar char="§"/>
            </a:pPr>
            <a:r>
              <a:rPr lang="en-IN" sz="2400" dirty="0">
                <a:solidFill>
                  <a:srgbClr val="3333FF"/>
                </a:solidFill>
              </a:rPr>
              <a:t>Use of Sensors</a:t>
            </a:r>
          </a:p>
          <a:p>
            <a:pPr marL="800100" lvl="1" indent="-342900">
              <a:buFont typeface="Wingdings" panose="05000000000000000000" pitchFamily="2" charset="2"/>
              <a:buChar char="§"/>
            </a:pPr>
            <a:r>
              <a:rPr lang="en-IN" sz="2400" dirty="0">
                <a:solidFill>
                  <a:srgbClr val="3333FF"/>
                </a:solidFill>
              </a:rPr>
              <a:t>Sensor Network Definition and the Use of Sensor Networks</a:t>
            </a:r>
          </a:p>
          <a:p>
            <a:pPr marL="800100" lvl="1" indent="-342900">
              <a:buFont typeface="Wingdings" panose="05000000000000000000" pitchFamily="2" charset="2"/>
              <a:buChar char="§"/>
            </a:pPr>
            <a:r>
              <a:rPr lang="en-IN" sz="2400" dirty="0">
                <a:solidFill>
                  <a:srgbClr val="3333FF"/>
                </a:solidFill>
              </a:rPr>
              <a:t>Traditional Sensor Networks vs. WSNs</a:t>
            </a:r>
          </a:p>
          <a:p>
            <a:pPr marL="342900" indent="-342900">
              <a:spcAft>
                <a:spcPts val="600"/>
              </a:spcAft>
              <a:buFont typeface="LM Roman 12" panose="00000500000000000000" pitchFamily="50" charset="0"/>
              <a:buChar char="→"/>
            </a:pPr>
            <a:r>
              <a:rPr lang="en-US" sz="2400" dirty="0">
                <a:solidFill>
                  <a:srgbClr val="FF0066"/>
                </a:solidFill>
              </a:rPr>
              <a:t>Sensors Employed by CPS</a:t>
            </a:r>
            <a:endParaRPr lang="en-IN" sz="2400" dirty="0">
              <a:solidFill>
                <a:srgbClr val="FF0066"/>
              </a:solidFill>
            </a:endParaRPr>
          </a:p>
          <a:p>
            <a:pPr marL="800100" lvl="1" indent="-342900">
              <a:buFont typeface="Wingdings" panose="05000000000000000000" pitchFamily="2" charset="2"/>
              <a:buChar char="§"/>
            </a:pPr>
            <a:r>
              <a:rPr lang="en-IN" sz="2400" dirty="0">
                <a:solidFill>
                  <a:srgbClr val="3333FF"/>
                </a:solidFill>
              </a:rPr>
              <a:t>Types of Sensors</a:t>
            </a:r>
          </a:p>
          <a:p>
            <a:pPr marL="800100" lvl="1" indent="-342900">
              <a:buFont typeface="Wingdings" panose="05000000000000000000" pitchFamily="2" charset="2"/>
              <a:buChar char="§"/>
            </a:pPr>
            <a:r>
              <a:rPr lang="en-IN" sz="2400" dirty="0">
                <a:solidFill>
                  <a:srgbClr val="3333FF"/>
                </a:solidFill>
              </a:rPr>
              <a:t>Sensor Performance</a:t>
            </a:r>
          </a:p>
          <a:p>
            <a:pPr marL="800100" lvl="1" indent="-342900">
              <a:buFont typeface="Wingdings" panose="05000000000000000000" pitchFamily="2" charset="2"/>
              <a:buChar char="§"/>
            </a:pPr>
            <a:r>
              <a:rPr lang="en-IN" sz="2400" dirty="0">
                <a:solidFill>
                  <a:srgbClr val="3333FF"/>
                </a:solidFill>
              </a:rPr>
              <a:t>Smart Sensors</a:t>
            </a:r>
          </a:p>
          <a:p>
            <a:pPr marL="342900" indent="-342900">
              <a:spcAft>
                <a:spcPts val="600"/>
              </a:spcAft>
              <a:buFont typeface="LM Roman 12" panose="00000500000000000000" pitchFamily="50" charset="0"/>
              <a:buChar char="→"/>
            </a:pPr>
            <a:r>
              <a:rPr lang="en-IN" sz="2400" dirty="0">
                <a:solidFill>
                  <a:srgbClr val="FF0066"/>
                </a:solidFill>
              </a:rPr>
              <a:t>Sensor Networks and Associated Technologies</a:t>
            </a:r>
          </a:p>
          <a:p>
            <a:pPr marL="717550" lvl="1" indent="-363538">
              <a:spcAft>
                <a:spcPts val="600"/>
              </a:spcAft>
              <a:buClr>
                <a:srgbClr val="3333FF"/>
              </a:buClr>
              <a:buFont typeface="Wingdings" panose="05000000000000000000" pitchFamily="2" charset="2"/>
              <a:buChar char="§"/>
            </a:pPr>
            <a:r>
              <a:rPr lang="en-IN" sz="2400" dirty="0">
                <a:solidFill>
                  <a:srgbClr val="3333FF"/>
                </a:solidFill>
              </a:rPr>
              <a:t>Wireless Sensor Networks as Sensor Networks and Smart Sensor Networks</a:t>
            </a:r>
          </a:p>
          <a:p>
            <a:pPr marL="0" lvl="1">
              <a:spcAft>
                <a:spcPts val="600"/>
              </a:spcAft>
              <a:buClr>
                <a:srgbClr val="3333FF"/>
              </a:buClr>
            </a:pPr>
            <a:r>
              <a:rPr lang="en-IN" sz="2400" dirty="0">
                <a:solidFill>
                  <a:srgbClr val="FF0066"/>
                </a:solidFill>
                <a:latin typeface="LM Roman 12" panose="00000500000000000000" pitchFamily="50" charset="0"/>
              </a:rPr>
              <a:t>→ </a:t>
            </a:r>
            <a:r>
              <a:rPr lang="en-IN" sz="2400" dirty="0">
                <a:solidFill>
                  <a:srgbClr val="FF0066"/>
                </a:solidFill>
              </a:rPr>
              <a:t>Wireless Network as Sensor Network</a:t>
            </a:r>
          </a:p>
          <a:p>
            <a:pPr marL="0" lvl="1">
              <a:spcAft>
                <a:spcPts val="600"/>
              </a:spcAft>
              <a:buClr>
                <a:srgbClr val="3333FF"/>
              </a:buClr>
            </a:pPr>
            <a:r>
              <a:rPr lang="en-IN" sz="2400" dirty="0">
                <a:solidFill>
                  <a:srgbClr val="FF0066"/>
                </a:solidFill>
                <a:latin typeface="LM Roman 12" panose="00000500000000000000" pitchFamily="50" charset="0"/>
              </a:rPr>
              <a:t>→ </a:t>
            </a:r>
            <a:r>
              <a:rPr lang="en-IN" sz="2400" dirty="0">
                <a:solidFill>
                  <a:srgbClr val="FF0066"/>
                </a:solidFill>
              </a:rPr>
              <a:t>Smart Sensor Networks</a:t>
            </a:r>
          </a:p>
        </p:txBody>
      </p:sp>
    </p:spTree>
    <p:extLst>
      <p:ext uri="{BB962C8B-B14F-4D97-AF65-F5344CB8AC3E}">
        <p14:creationId xmlns:p14="http://schemas.microsoft.com/office/powerpoint/2010/main" val="270210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Cognitive Radios (CR) Sensing Networks</a:t>
            </a:r>
            <a:endParaRPr lang="en-IN" sz="2400" b="1" i="1" dirty="0"/>
          </a:p>
        </p:txBody>
      </p:sp>
      <p:sp>
        <p:nvSpPr>
          <p:cNvPr id="5" name="TextBox 4">
            <a:extLst>
              <a:ext uri="{FF2B5EF4-FFF2-40B4-BE49-F238E27FC236}">
                <a16:creationId xmlns:a16="http://schemas.microsoft.com/office/drawing/2014/main" id="{EE9341D6-B967-9ED1-652E-F92FD1E3EFAB}"/>
              </a:ext>
            </a:extLst>
          </p:cNvPr>
          <p:cNvSpPr txBox="1"/>
          <p:nvPr/>
        </p:nvSpPr>
        <p:spPr>
          <a:xfrm>
            <a:off x="447367" y="1530215"/>
            <a:ext cx="11105536" cy="3293209"/>
          </a:xfrm>
          <a:prstGeom prst="rect">
            <a:avLst/>
          </a:prstGeom>
          <a:noFill/>
        </p:spPr>
        <p:txBody>
          <a:bodyPr wrap="square">
            <a:spAutoFit/>
          </a:bodyPr>
          <a:lstStyle/>
          <a:p>
            <a:pPr marL="265113" indent="-265113" algn="just">
              <a:spcAft>
                <a:spcPts val="600"/>
              </a:spcAft>
              <a:buFont typeface="Wingdings" panose="05000000000000000000" pitchFamily="2" charset="2"/>
              <a:buChar char="§"/>
            </a:pPr>
            <a:r>
              <a:rPr lang="en-US" sz="2200" dirty="0"/>
              <a:t>A communication framework is required to support the DSM. The communication framework consists of Physical Layer (PL), Data Link Layer (DL2), Network Layer (NL), Transport Layer (TL), and Application Layer (AL)</a:t>
            </a:r>
          </a:p>
          <a:p>
            <a:pPr marL="265113" indent="-265113" algn="just">
              <a:spcAft>
                <a:spcPts val="600"/>
              </a:spcAft>
              <a:buFont typeface="Wingdings" panose="05000000000000000000" pitchFamily="2" charset="2"/>
              <a:buChar char="§"/>
            </a:pPr>
            <a:r>
              <a:rPr lang="en-US" sz="2200" dirty="0"/>
              <a:t>For CRSN, the design of Medium Access Control (MAC) within the DL2 to support wireless sensor nodes with access to medium in a fair and efficient manner is essential for minimum network latency. Table summarizes MAC design approach for CRSN </a:t>
            </a:r>
          </a:p>
          <a:p>
            <a:pPr marL="265113" indent="-265113" algn="just">
              <a:spcAft>
                <a:spcPts val="600"/>
              </a:spcAft>
              <a:buFont typeface="Wingdings" panose="05000000000000000000" pitchFamily="2" charset="2"/>
              <a:buChar char="§"/>
            </a:pPr>
            <a:r>
              <a:rPr lang="en-US" sz="2200" dirty="0"/>
              <a:t>Emerging CPSs employ CRSN to allow for intra-WSN communications and cross-domain communications with emphasis on higher-level QoS, such as availability of net-working and sensing data</a:t>
            </a:r>
          </a:p>
        </p:txBody>
      </p:sp>
    </p:spTree>
    <p:extLst>
      <p:ext uri="{BB962C8B-B14F-4D97-AF65-F5344CB8AC3E}">
        <p14:creationId xmlns:p14="http://schemas.microsoft.com/office/powerpoint/2010/main" val="198006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Cognitive Radios (CR) Sensing Networks</a:t>
            </a:r>
            <a:endParaRPr lang="en-IN" sz="2400" b="1" i="1" dirty="0"/>
          </a:p>
        </p:txBody>
      </p:sp>
      <p:pic>
        <p:nvPicPr>
          <p:cNvPr id="6" name="Picture 5">
            <a:extLst>
              <a:ext uri="{FF2B5EF4-FFF2-40B4-BE49-F238E27FC236}">
                <a16:creationId xmlns:a16="http://schemas.microsoft.com/office/drawing/2014/main" id="{A7A0F4EF-945C-398E-2120-66382528F9E9}"/>
              </a:ext>
            </a:extLst>
          </p:cNvPr>
          <p:cNvPicPr>
            <a:picLocks noChangeAspect="1"/>
          </p:cNvPicPr>
          <p:nvPr/>
        </p:nvPicPr>
        <p:blipFill>
          <a:blip r:embed="rId3"/>
          <a:stretch>
            <a:fillRect/>
          </a:stretch>
        </p:blipFill>
        <p:spPr>
          <a:xfrm>
            <a:off x="701669" y="2025445"/>
            <a:ext cx="10652131" cy="3647767"/>
          </a:xfrm>
          <a:prstGeom prst="rect">
            <a:avLst/>
          </a:prstGeom>
        </p:spPr>
      </p:pic>
    </p:spTree>
    <p:extLst>
      <p:ext uri="{BB962C8B-B14F-4D97-AF65-F5344CB8AC3E}">
        <p14:creationId xmlns:p14="http://schemas.microsoft.com/office/powerpoint/2010/main" val="743781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Wireless Networks as Sensor Networks</a:t>
            </a:r>
            <a:endParaRPr lang="en-IN" sz="2400" b="1" i="1" dirty="0"/>
          </a:p>
        </p:txBody>
      </p:sp>
      <p:sp>
        <p:nvSpPr>
          <p:cNvPr id="5" name="TextBox 4">
            <a:extLst>
              <a:ext uri="{FF2B5EF4-FFF2-40B4-BE49-F238E27FC236}">
                <a16:creationId xmlns:a16="http://schemas.microsoft.com/office/drawing/2014/main" id="{AA5FDCCA-A2BE-2FC9-FC21-3894C4F4F2F8}"/>
              </a:ext>
            </a:extLst>
          </p:cNvPr>
          <p:cNvSpPr txBox="1"/>
          <p:nvPr/>
        </p:nvSpPr>
        <p:spPr>
          <a:xfrm>
            <a:off x="442452" y="1544973"/>
            <a:ext cx="11139948" cy="4801314"/>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Extracting information from the variation in the strength of received signal from a wireless network can turn a wireless network into a sensor network</a:t>
            </a:r>
          </a:p>
          <a:p>
            <a:pPr marL="342900" indent="-342900" algn="just">
              <a:spcAft>
                <a:spcPts val="600"/>
              </a:spcAft>
              <a:buFont typeface="Wingdings" panose="05000000000000000000" pitchFamily="2" charset="2"/>
              <a:buChar char="§"/>
            </a:pPr>
            <a:r>
              <a:rPr lang="en-IN" sz="2200" dirty="0"/>
              <a:t>This type of sensor network is also referred to as Wireless Network as Sensor Network (</a:t>
            </a:r>
            <a:r>
              <a:rPr lang="en-IN" sz="2200" dirty="0" err="1"/>
              <a:t>WNaSN</a:t>
            </a:r>
            <a:r>
              <a:rPr lang="en-IN" sz="2200" dirty="0"/>
              <a:t>)</a:t>
            </a:r>
          </a:p>
          <a:p>
            <a:pPr marL="342900" indent="-342900" algn="just">
              <a:spcAft>
                <a:spcPts val="600"/>
              </a:spcAft>
              <a:buFont typeface="Wingdings" panose="05000000000000000000" pitchFamily="2" charset="2"/>
              <a:buChar char="§"/>
            </a:pPr>
            <a:r>
              <a:rPr lang="en-IN" sz="2200" dirty="0"/>
              <a:t>The Received Signal Strength Indicator (RSSI) provided by a wireless network can be used for localization by position determination, motion detection, and velocity estimation of the wireless radio nodes in the network or position and motion of bodies external to the network</a:t>
            </a:r>
          </a:p>
          <a:p>
            <a:pPr marL="342900" indent="-342900" algn="just">
              <a:spcAft>
                <a:spcPts val="600"/>
              </a:spcAft>
              <a:buFont typeface="Wingdings" panose="05000000000000000000" pitchFamily="2" charset="2"/>
              <a:buChar char="§"/>
            </a:pPr>
            <a:r>
              <a:rPr lang="en-IN" sz="2200" dirty="0"/>
              <a:t>The RSSI-based </a:t>
            </a:r>
            <a:r>
              <a:rPr lang="en-IN" sz="2200" dirty="0" err="1"/>
              <a:t>WNaSN</a:t>
            </a:r>
            <a:r>
              <a:rPr lang="en-IN" sz="2200" dirty="0"/>
              <a:t> can be divided into active and passive localization</a:t>
            </a:r>
          </a:p>
          <a:p>
            <a:pPr marL="628650" lvl="1" indent="-274638" algn="just">
              <a:spcAft>
                <a:spcPts val="600"/>
              </a:spcAft>
              <a:buFont typeface="Wingdings" panose="05000000000000000000" pitchFamily="2" charset="2"/>
              <a:buChar char="§"/>
            </a:pPr>
            <a:r>
              <a:rPr lang="en-IN" sz="2100" dirty="0">
                <a:solidFill>
                  <a:srgbClr val="3333FF"/>
                </a:solidFill>
              </a:rPr>
              <a:t>Active localization is the practice of locating a person or asset that is carrying an RF device, such as Personal Communications Service (PCS) device or RF tag</a:t>
            </a:r>
          </a:p>
          <a:p>
            <a:pPr marL="628650" lvl="1" indent="-274638" algn="just">
              <a:spcAft>
                <a:spcPts val="600"/>
              </a:spcAft>
              <a:buFont typeface="Wingdings" panose="05000000000000000000" pitchFamily="2" charset="2"/>
              <a:buChar char="§"/>
            </a:pPr>
            <a:r>
              <a:rPr lang="en-IN" sz="2100" dirty="0">
                <a:solidFill>
                  <a:srgbClr val="3333FF"/>
                </a:solidFill>
              </a:rPr>
              <a:t>Passive localization does not require the person or asset to carry any electronic device, sensor, or tag. The </a:t>
            </a:r>
            <a:r>
              <a:rPr lang="en-IN" sz="2100" dirty="0" err="1">
                <a:solidFill>
                  <a:srgbClr val="3333FF"/>
                </a:solidFill>
              </a:rPr>
              <a:t>WNaSN</a:t>
            </a:r>
            <a:r>
              <a:rPr lang="en-IN" sz="2100" dirty="0">
                <a:solidFill>
                  <a:srgbClr val="3333FF"/>
                </a:solidFill>
              </a:rPr>
              <a:t> employs passive localization, which is referred to as Device-Free Localization (DFL) or RF Tomography (RFT)</a:t>
            </a:r>
          </a:p>
        </p:txBody>
      </p:sp>
    </p:spTree>
    <p:extLst>
      <p:ext uri="{BB962C8B-B14F-4D97-AF65-F5344CB8AC3E}">
        <p14:creationId xmlns:p14="http://schemas.microsoft.com/office/powerpoint/2010/main" val="268993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5732206"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Wireless Networks as Sensor Networks</a:t>
            </a:r>
            <a:endParaRPr lang="en-IN" sz="2400" b="1" i="1" dirty="0"/>
          </a:p>
        </p:txBody>
      </p:sp>
      <p:sp>
        <p:nvSpPr>
          <p:cNvPr id="5" name="TextBox 4">
            <a:extLst>
              <a:ext uri="{FF2B5EF4-FFF2-40B4-BE49-F238E27FC236}">
                <a16:creationId xmlns:a16="http://schemas.microsoft.com/office/drawing/2014/main" id="{AA5FDCCA-A2BE-2FC9-FC21-3894C4F4F2F8}"/>
              </a:ext>
            </a:extLst>
          </p:cNvPr>
          <p:cNvSpPr txBox="1"/>
          <p:nvPr/>
        </p:nvSpPr>
        <p:spPr>
          <a:xfrm>
            <a:off x="442452" y="1544973"/>
            <a:ext cx="11139948" cy="769441"/>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dirty="0"/>
              <a:t>For a narrowband receiver, the RSSI in dB (decibel) of a wireless radio node can be expressed mathematically as:</a:t>
            </a:r>
            <a:endParaRPr lang="en-IN" sz="2100" dirty="0">
              <a:solidFill>
                <a:srgbClr val="3333FF"/>
              </a:solidFill>
            </a:endParaRPr>
          </a:p>
        </p:txBody>
      </p:sp>
      <p:pic>
        <p:nvPicPr>
          <p:cNvPr id="10" name="Picture 9">
            <a:extLst>
              <a:ext uri="{FF2B5EF4-FFF2-40B4-BE49-F238E27FC236}">
                <a16:creationId xmlns:a16="http://schemas.microsoft.com/office/drawing/2014/main" id="{CD8BCA35-BBBF-5BB3-8864-8E991C9DB28D}"/>
              </a:ext>
            </a:extLst>
          </p:cNvPr>
          <p:cNvPicPr>
            <a:picLocks noChangeAspect="1"/>
          </p:cNvPicPr>
          <p:nvPr/>
        </p:nvPicPr>
        <p:blipFill>
          <a:blip r:embed="rId3"/>
          <a:stretch>
            <a:fillRect/>
          </a:stretch>
        </p:blipFill>
        <p:spPr>
          <a:xfrm>
            <a:off x="838200" y="4278725"/>
            <a:ext cx="6283435" cy="2230230"/>
          </a:xfrm>
          <a:prstGeom prst="rect">
            <a:avLst/>
          </a:prstGeom>
        </p:spPr>
      </p:pic>
      <p:pic>
        <p:nvPicPr>
          <p:cNvPr id="12" name="Picture 11">
            <a:extLst>
              <a:ext uri="{FF2B5EF4-FFF2-40B4-BE49-F238E27FC236}">
                <a16:creationId xmlns:a16="http://schemas.microsoft.com/office/drawing/2014/main" id="{1318E7BA-C5E5-A626-BA5B-F593A4E49819}"/>
              </a:ext>
            </a:extLst>
          </p:cNvPr>
          <p:cNvPicPr>
            <a:picLocks noChangeAspect="1"/>
          </p:cNvPicPr>
          <p:nvPr/>
        </p:nvPicPr>
        <p:blipFill rotWithShape="1">
          <a:blip r:embed="rId4"/>
          <a:srcRect t="1811"/>
          <a:stretch/>
        </p:blipFill>
        <p:spPr>
          <a:xfrm>
            <a:off x="867696" y="2245789"/>
            <a:ext cx="8315633" cy="1968871"/>
          </a:xfrm>
          <a:prstGeom prst="rect">
            <a:avLst/>
          </a:prstGeom>
        </p:spPr>
      </p:pic>
    </p:spTree>
    <p:extLst>
      <p:ext uri="{BB962C8B-B14F-4D97-AF65-F5344CB8AC3E}">
        <p14:creationId xmlns:p14="http://schemas.microsoft.com/office/powerpoint/2010/main" val="537940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4218039"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Smart Sensor Networks</a:t>
            </a:r>
            <a:endParaRPr lang="en-IN" sz="2400" b="1" i="1" dirty="0"/>
          </a:p>
        </p:txBody>
      </p:sp>
      <p:sp>
        <p:nvSpPr>
          <p:cNvPr id="6" name="TextBox 5">
            <a:extLst>
              <a:ext uri="{FF2B5EF4-FFF2-40B4-BE49-F238E27FC236}">
                <a16:creationId xmlns:a16="http://schemas.microsoft.com/office/drawing/2014/main" id="{0AA5E672-3284-691C-C0EF-0E68DCBC96CB}"/>
              </a:ext>
            </a:extLst>
          </p:cNvPr>
          <p:cNvSpPr txBox="1"/>
          <p:nvPr/>
        </p:nvSpPr>
        <p:spPr>
          <a:xfrm>
            <a:off x="381001" y="1436818"/>
            <a:ext cx="11280057" cy="507831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100" dirty="0"/>
              <a:t>A Smart Sensor Network (SSN) consists of a network of smart sensors that are connected through a wireless network, and the network is designed to meet a specific application, such as smart home or smart city or intelligent building, etc. </a:t>
            </a:r>
          </a:p>
          <a:p>
            <a:pPr marL="342900" indent="-342900" algn="just">
              <a:spcAft>
                <a:spcPts val="600"/>
              </a:spcAft>
              <a:buFont typeface="Wingdings" panose="05000000000000000000" pitchFamily="2" charset="2"/>
              <a:buChar char="§"/>
            </a:pPr>
            <a:r>
              <a:rPr lang="en-IN" sz="2100" dirty="0"/>
              <a:t>A typical system architecture for an SSN is presented in Figure</a:t>
            </a:r>
          </a:p>
          <a:p>
            <a:pPr marL="342900" indent="-342900" algn="just">
              <a:spcAft>
                <a:spcPts val="600"/>
              </a:spcAft>
              <a:buFont typeface="Wingdings" panose="05000000000000000000" pitchFamily="2" charset="2"/>
              <a:buChar char="§"/>
            </a:pPr>
            <a:r>
              <a:rPr lang="en-IN" sz="2100" dirty="0"/>
              <a:t>The wireless sensor networking nodes presented in this </a:t>
            </a:r>
            <a:r>
              <a:rPr lang="en-IN" sz="2100" dirty="0" err="1"/>
              <a:t>gure</a:t>
            </a:r>
            <a:r>
              <a:rPr lang="en-IN" sz="2100" dirty="0"/>
              <a:t> are assumed to use low power devices that meet IEEE 802.15.4 standard, which denes various layers for interconnecting these sensor nodes</a:t>
            </a:r>
          </a:p>
          <a:p>
            <a:pPr marL="342900" indent="-342900" algn="just">
              <a:spcAft>
                <a:spcPts val="600"/>
              </a:spcAft>
              <a:buFont typeface="Wingdings" panose="05000000000000000000" pitchFamily="2" charset="2"/>
              <a:buChar char="§"/>
            </a:pPr>
            <a:r>
              <a:rPr lang="en-IN" sz="2100" dirty="0"/>
              <a:t>The Operating System (OS) employed by SSN is the </a:t>
            </a:r>
            <a:r>
              <a:rPr lang="en-IN" sz="2100" dirty="0" err="1"/>
              <a:t>TinyOS</a:t>
            </a:r>
            <a:r>
              <a:rPr lang="en-IN" sz="2100" dirty="0"/>
              <a:t> operating system, which is a small core, multitasking</a:t>
            </a:r>
          </a:p>
          <a:p>
            <a:pPr marL="342900" indent="-342900" algn="just">
              <a:spcAft>
                <a:spcPts val="600"/>
              </a:spcAft>
              <a:buFont typeface="Wingdings" panose="05000000000000000000" pitchFamily="2" charset="2"/>
              <a:buChar char="§"/>
            </a:pPr>
            <a:r>
              <a:rPr lang="en-IN" sz="2100" dirty="0" err="1"/>
              <a:t>TinyOS</a:t>
            </a:r>
            <a:r>
              <a:rPr lang="en-IN" sz="2100" dirty="0"/>
              <a:t> was developed by the University of California and used the </a:t>
            </a:r>
            <a:r>
              <a:rPr lang="en-IN" sz="2100" dirty="0" err="1"/>
              <a:t>NesC</a:t>
            </a:r>
            <a:r>
              <a:rPr lang="en-IN" sz="2100" dirty="0"/>
              <a:t> language. </a:t>
            </a:r>
          </a:p>
          <a:p>
            <a:pPr marL="342900" indent="-342900" algn="just">
              <a:spcAft>
                <a:spcPts val="600"/>
              </a:spcAft>
              <a:buFont typeface="Wingdings" panose="05000000000000000000" pitchFamily="2" charset="2"/>
              <a:buChar char="§"/>
            </a:pPr>
            <a:r>
              <a:rPr lang="en-IN" sz="2100" dirty="0"/>
              <a:t>The remote management and visualization system includes but is not limited to 4G Android or/and Personal Computer (PC) or/and </a:t>
            </a:r>
            <a:r>
              <a:rPr lang="en-IN" sz="2100" dirty="0" err="1"/>
              <a:t>Ipad</a:t>
            </a:r>
            <a:r>
              <a:rPr lang="en-IN" sz="2100" dirty="0"/>
              <a:t> with the smart sensor process</a:t>
            </a:r>
          </a:p>
          <a:p>
            <a:pPr marL="342900" indent="-342900" algn="just">
              <a:spcAft>
                <a:spcPts val="600"/>
              </a:spcAft>
              <a:buFont typeface="Wingdings" panose="05000000000000000000" pitchFamily="2" charset="2"/>
              <a:buChar char="§"/>
            </a:pPr>
            <a:r>
              <a:rPr lang="en-IN" sz="2100" dirty="0"/>
              <a:t>SSN has been used by emerging CPS, such as intelligent health-care cyber system and intelligent transportation cyber system</a:t>
            </a:r>
          </a:p>
        </p:txBody>
      </p:sp>
    </p:spTree>
    <p:extLst>
      <p:ext uri="{BB962C8B-B14F-4D97-AF65-F5344CB8AC3E}">
        <p14:creationId xmlns:p14="http://schemas.microsoft.com/office/powerpoint/2010/main" val="823307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4218039"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Smart Sensor Networks</a:t>
            </a:r>
            <a:endParaRPr lang="en-IN" sz="2400" b="1" i="1" dirty="0"/>
          </a:p>
        </p:txBody>
      </p:sp>
      <p:pic>
        <p:nvPicPr>
          <p:cNvPr id="8" name="Picture 7">
            <a:extLst>
              <a:ext uri="{FF2B5EF4-FFF2-40B4-BE49-F238E27FC236}">
                <a16:creationId xmlns:a16="http://schemas.microsoft.com/office/drawing/2014/main" id="{1AA6AC60-CFF7-03B3-6065-F02379BA2514}"/>
              </a:ext>
            </a:extLst>
          </p:cNvPr>
          <p:cNvPicPr>
            <a:picLocks noChangeAspect="1"/>
          </p:cNvPicPr>
          <p:nvPr/>
        </p:nvPicPr>
        <p:blipFill rotWithShape="1">
          <a:blip r:embed="rId3"/>
          <a:srcRect l="866" t="1517" r="1039" b="877"/>
          <a:stretch/>
        </p:blipFill>
        <p:spPr>
          <a:xfrm>
            <a:off x="437534" y="1435841"/>
            <a:ext cx="11292349" cy="5043185"/>
          </a:xfrm>
          <a:prstGeom prst="rect">
            <a:avLst/>
          </a:prstGeom>
        </p:spPr>
      </p:pic>
      <p:sp>
        <p:nvSpPr>
          <p:cNvPr id="11" name="TextBox 10">
            <a:extLst>
              <a:ext uri="{FF2B5EF4-FFF2-40B4-BE49-F238E27FC236}">
                <a16:creationId xmlns:a16="http://schemas.microsoft.com/office/drawing/2014/main" id="{4749788F-75EE-9A0B-B848-729672B0C7D0}"/>
              </a:ext>
            </a:extLst>
          </p:cNvPr>
          <p:cNvSpPr txBox="1"/>
          <p:nvPr/>
        </p:nvSpPr>
        <p:spPr>
          <a:xfrm>
            <a:off x="3569108" y="6178518"/>
            <a:ext cx="4660490" cy="369332"/>
          </a:xfrm>
          <a:prstGeom prst="rect">
            <a:avLst/>
          </a:prstGeom>
          <a:noFill/>
        </p:spPr>
        <p:txBody>
          <a:bodyPr wrap="square">
            <a:spAutoFit/>
          </a:bodyPr>
          <a:lstStyle/>
          <a:p>
            <a:pPr algn="ctr"/>
            <a:r>
              <a:rPr lang="en-IN" b="1" dirty="0">
                <a:solidFill>
                  <a:srgbClr val="FF0066"/>
                </a:solidFill>
              </a:rPr>
              <a:t>Figure. Typical SSN System Architecture</a:t>
            </a:r>
          </a:p>
        </p:txBody>
      </p:sp>
    </p:spTree>
    <p:extLst>
      <p:ext uri="{BB962C8B-B14F-4D97-AF65-F5344CB8AC3E}">
        <p14:creationId xmlns:p14="http://schemas.microsoft.com/office/powerpoint/2010/main" val="4191036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7393858"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Ubiquitous Sensor Networks for Internet of Things (IoT)</a:t>
            </a:r>
            <a:endParaRPr lang="en-IN" sz="2400" b="1" i="1" dirty="0"/>
          </a:p>
        </p:txBody>
      </p:sp>
      <p:sp>
        <p:nvSpPr>
          <p:cNvPr id="12" name="TextBox 11">
            <a:extLst>
              <a:ext uri="{FF2B5EF4-FFF2-40B4-BE49-F238E27FC236}">
                <a16:creationId xmlns:a16="http://schemas.microsoft.com/office/drawing/2014/main" id="{AA2B4EEC-3C24-89A7-7DBC-33D001F2FC46}"/>
              </a:ext>
            </a:extLst>
          </p:cNvPr>
          <p:cNvSpPr txBox="1"/>
          <p:nvPr/>
        </p:nvSpPr>
        <p:spPr>
          <a:xfrm>
            <a:off x="437535" y="1397490"/>
            <a:ext cx="11194026" cy="521681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The term “Ubiquitous Sensor Network” or USN is a network of intelligent sensors that are available “anywhere, anytime, by anyone and anything.” </a:t>
            </a:r>
          </a:p>
          <a:p>
            <a:pPr marL="342900" indent="-342900" algn="just">
              <a:spcAft>
                <a:spcPts val="600"/>
              </a:spcAft>
              <a:buFont typeface="Wingdings" panose="05000000000000000000" pitchFamily="2" charset="2"/>
              <a:buChar char="§"/>
            </a:pPr>
            <a:r>
              <a:rPr lang="en-IN" sz="2200" dirty="0"/>
              <a:t>USN is also referred to as “invisible,” “pervasive” or “ubiquitous” computing or to describe “Internet of Things” or IoT. The network consists of three key elements including sensors, tags, and communication/processing capacity</a:t>
            </a:r>
          </a:p>
          <a:p>
            <a:pPr marL="342900" indent="-342900" algn="just">
              <a:spcAft>
                <a:spcPts val="600"/>
              </a:spcAft>
              <a:buFont typeface="Wingdings" panose="05000000000000000000" pitchFamily="2" charset="2"/>
              <a:buChar char="§"/>
            </a:pPr>
            <a:r>
              <a:rPr lang="en-IN" sz="2200" dirty="0"/>
              <a:t>By 2020, Gartner predicts that IoT would be made up of 26 billion “units”</a:t>
            </a:r>
          </a:p>
          <a:p>
            <a:pPr marL="342900" indent="-342900" algn="just">
              <a:spcAft>
                <a:spcPts val="600"/>
              </a:spcAft>
              <a:buFont typeface="Wingdings" panose="05000000000000000000" pitchFamily="2" charset="2"/>
              <a:buChar char="§"/>
            </a:pPr>
            <a:r>
              <a:rPr lang="en-US" sz="2200" dirty="0"/>
              <a:t>IoT is the Networks of Sensors (</a:t>
            </a:r>
            <a:r>
              <a:rPr lang="en-US" sz="2200" dirty="0" err="1"/>
              <a:t>NoSs</a:t>
            </a:r>
            <a:r>
              <a:rPr lang="en-US" sz="2200" dirty="0"/>
              <a:t>) that are used by people through “Process,” “Data,” and “Things.”  </a:t>
            </a:r>
          </a:p>
          <a:p>
            <a:pPr marL="342900" indent="-342900" algn="just">
              <a:spcAft>
                <a:spcPts val="600"/>
              </a:spcAft>
              <a:buFont typeface="Wingdings" panose="05000000000000000000" pitchFamily="2" charset="2"/>
              <a:buChar char="§"/>
            </a:pPr>
            <a:r>
              <a:rPr lang="en-US" sz="2200" dirty="0"/>
              <a:t>It has also defined the “Process” as an approach to deliver the right information to the right person, and “Things” as the physical devices and object connected to the Internet and each other for intelligence decision making (1) operational technologies, (2) networks, “Fog” computing, storage, (3) data analysis, and (4) control system. </a:t>
            </a:r>
          </a:p>
          <a:p>
            <a:pPr marL="342900" indent="-342900" algn="just">
              <a:spcAft>
                <a:spcPts val="600"/>
              </a:spcAft>
              <a:buFont typeface="Wingdings" panose="05000000000000000000" pitchFamily="2" charset="2"/>
              <a:buChar char="§"/>
            </a:pPr>
            <a:r>
              <a:rPr lang="en-US" sz="2200" dirty="0"/>
              <a:t>The “Connectivity” includes data center and networks. “Fog” computing is </a:t>
            </a:r>
            <a:r>
              <a:rPr lang="en-US" sz="2200" dirty="0" err="1"/>
              <a:t>dened</a:t>
            </a:r>
            <a:r>
              <a:rPr lang="en-US" sz="2200" dirty="0"/>
              <a:t> as a computing layer to make simple determination of what information is needed for the mission. </a:t>
            </a:r>
            <a:endParaRPr lang="en-IN" sz="2200" dirty="0"/>
          </a:p>
        </p:txBody>
      </p:sp>
    </p:spTree>
    <p:extLst>
      <p:ext uri="{BB962C8B-B14F-4D97-AF65-F5344CB8AC3E}">
        <p14:creationId xmlns:p14="http://schemas.microsoft.com/office/powerpoint/2010/main" val="139902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7393858"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Ubiquitous Sensor Networks for Internet of Things (IoT)</a:t>
            </a:r>
            <a:endParaRPr lang="en-IN" sz="2400" b="1" i="1" dirty="0"/>
          </a:p>
        </p:txBody>
      </p:sp>
      <p:sp>
        <p:nvSpPr>
          <p:cNvPr id="11" name="TextBox 10">
            <a:extLst>
              <a:ext uri="{FF2B5EF4-FFF2-40B4-BE49-F238E27FC236}">
                <a16:creationId xmlns:a16="http://schemas.microsoft.com/office/drawing/2014/main" id="{4749788F-75EE-9A0B-B848-729672B0C7D0}"/>
              </a:ext>
            </a:extLst>
          </p:cNvPr>
          <p:cNvSpPr txBox="1"/>
          <p:nvPr/>
        </p:nvSpPr>
        <p:spPr>
          <a:xfrm>
            <a:off x="488535" y="4800376"/>
            <a:ext cx="4660490" cy="369332"/>
          </a:xfrm>
          <a:prstGeom prst="rect">
            <a:avLst/>
          </a:prstGeom>
          <a:noFill/>
        </p:spPr>
        <p:txBody>
          <a:bodyPr wrap="square">
            <a:spAutoFit/>
          </a:bodyPr>
          <a:lstStyle/>
          <a:p>
            <a:pPr algn="ctr"/>
            <a:r>
              <a:rPr lang="en-IN" b="1" dirty="0">
                <a:solidFill>
                  <a:srgbClr val="FF0066"/>
                </a:solidFill>
              </a:rPr>
              <a:t>Figure. </a:t>
            </a:r>
            <a:r>
              <a:rPr lang="en-US" b="1" dirty="0">
                <a:solidFill>
                  <a:srgbClr val="FF0066"/>
                </a:solidFill>
              </a:rPr>
              <a:t>Example of CISCO Mobile Ready net.</a:t>
            </a:r>
            <a:endParaRPr lang="en-IN" b="1" dirty="0">
              <a:solidFill>
                <a:srgbClr val="FF0066"/>
              </a:solidFill>
            </a:endParaRPr>
          </a:p>
        </p:txBody>
      </p:sp>
      <p:pic>
        <p:nvPicPr>
          <p:cNvPr id="5" name="Picture 4">
            <a:extLst>
              <a:ext uri="{FF2B5EF4-FFF2-40B4-BE49-F238E27FC236}">
                <a16:creationId xmlns:a16="http://schemas.microsoft.com/office/drawing/2014/main" id="{D030C2BA-BAC0-7F1A-BB5E-6B3FDBE1BE8B}"/>
              </a:ext>
            </a:extLst>
          </p:cNvPr>
          <p:cNvPicPr>
            <a:picLocks noChangeAspect="1"/>
          </p:cNvPicPr>
          <p:nvPr/>
        </p:nvPicPr>
        <p:blipFill>
          <a:blip r:embed="rId3"/>
          <a:stretch>
            <a:fillRect/>
          </a:stretch>
        </p:blipFill>
        <p:spPr>
          <a:xfrm>
            <a:off x="624680" y="1447908"/>
            <a:ext cx="5307111" cy="3301073"/>
          </a:xfrm>
          <a:prstGeom prst="rect">
            <a:avLst/>
          </a:prstGeom>
        </p:spPr>
      </p:pic>
      <p:pic>
        <p:nvPicPr>
          <p:cNvPr id="7" name="Picture 6">
            <a:extLst>
              <a:ext uri="{FF2B5EF4-FFF2-40B4-BE49-F238E27FC236}">
                <a16:creationId xmlns:a16="http://schemas.microsoft.com/office/drawing/2014/main" id="{E0B9D36F-EBA5-4A06-A51A-99BAFBF946D8}"/>
              </a:ext>
            </a:extLst>
          </p:cNvPr>
          <p:cNvPicPr>
            <a:picLocks noChangeAspect="1"/>
          </p:cNvPicPr>
          <p:nvPr/>
        </p:nvPicPr>
        <p:blipFill>
          <a:blip r:embed="rId4"/>
          <a:stretch>
            <a:fillRect/>
          </a:stretch>
        </p:blipFill>
        <p:spPr>
          <a:xfrm>
            <a:off x="5031041" y="3389361"/>
            <a:ext cx="6681978" cy="2738903"/>
          </a:xfrm>
          <a:prstGeom prst="rect">
            <a:avLst/>
          </a:prstGeom>
        </p:spPr>
      </p:pic>
      <p:sp>
        <p:nvSpPr>
          <p:cNvPr id="9" name="TextBox 8">
            <a:extLst>
              <a:ext uri="{FF2B5EF4-FFF2-40B4-BE49-F238E27FC236}">
                <a16:creationId xmlns:a16="http://schemas.microsoft.com/office/drawing/2014/main" id="{544624A6-A098-8AA3-D86C-E6C82CC8F7D2}"/>
              </a:ext>
            </a:extLst>
          </p:cNvPr>
          <p:cNvSpPr txBox="1"/>
          <p:nvPr/>
        </p:nvSpPr>
        <p:spPr>
          <a:xfrm>
            <a:off x="5653548" y="6118432"/>
            <a:ext cx="5166711" cy="369332"/>
          </a:xfrm>
          <a:prstGeom prst="rect">
            <a:avLst/>
          </a:prstGeom>
          <a:noFill/>
        </p:spPr>
        <p:txBody>
          <a:bodyPr wrap="square">
            <a:spAutoFit/>
          </a:bodyPr>
          <a:lstStyle/>
          <a:p>
            <a:pPr algn="ctr"/>
            <a:r>
              <a:rPr lang="en-IN" b="1" dirty="0">
                <a:solidFill>
                  <a:srgbClr val="FF0066"/>
                </a:solidFill>
              </a:rPr>
              <a:t>Figure. </a:t>
            </a:r>
            <a:r>
              <a:rPr lang="en-US" b="1" dirty="0">
                <a:solidFill>
                  <a:srgbClr val="FF0066"/>
                </a:solidFill>
              </a:rPr>
              <a:t>Recommended standard IoT Protocol Stack</a:t>
            </a:r>
            <a:endParaRPr lang="en-IN" b="1" dirty="0">
              <a:solidFill>
                <a:srgbClr val="FF0066"/>
              </a:solidFill>
            </a:endParaRPr>
          </a:p>
        </p:txBody>
      </p:sp>
    </p:spTree>
    <p:extLst>
      <p:ext uri="{BB962C8B-B14F-4D97-AF65-F5344CB8AC3E}">
        <p14:creationId xmlns:p14="http://schemas.microsoft.com/office/powerpoint/2010/main" val="2256827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4355690"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Underwater Sensor Network</a:t>
            </a:r>
            <a:endParaRPr lang="en-IN" sz="2400" b="1" i="1" dirty="0"/>
          </a:p>
        </p:txBody>
      </p:sp>
      <p:sp>
        <p:nvSpPr>
          <p:cNvPr id="6" name="TextBox 5">
            <a:extLst>
              <a:ext uri="{FF2B5EF4-FFF2-40B4-BE49-F238E27FC236}">
                <a16:creationId xmlns:a16="http://schemas.microsoft.com/office/drawing/2014/main" id="{F4E67C94-CEFE-284C-46F1-5100B2B7A5DD}"/>
              </a:ext>
            </a:extLst>
          </p:cNvPr>
          <p:cNvSpPr txBox="1"/>
          <p:nvPr/>
        </p:nvSpPr>
        <p:spPr>
          <a:xfrm>
            <a:off x="427701" y="1498174"/>
            <a:ext cx="11125201" cy="1785104"/>
          </a:xfrm>
          <a:prstGeom prst="rect">
            <a:avLst/>
          </a:prstGeom>
          <a:noFill/>
        </p:spPr>
        <p:txBody>
          <a:bodyPr wrap="square">
            <a:spAutoFit/>
          </a:bodyPr>
          <a:lstStyle/>
          <a:p>
            <a:pPr marL="342900" indent="-342900" algn="just">
              <a:buFont typeface="Wingdings" panose="05000000000000000000" pitchFamily="2" charset="2"/>
              <a:buChar char="§"/>
            </a:pPr>
            <a:r>
              <a:rPr lang="en-IN" sz="2200" dirty="0"/>
              <a:t>Underwater Sensor Network (</a:t>
            </a:r>
            <a:r>
              <a:rPr lang="en-IN" sz="2200" dirty="0" err="1"/>
              <a:t>UnSN</a:t>
            </a:r>
            <a:r>
              <a:rPr lang="en-IN" sz="2200" dirty="0"/>
              <a:t>) is also referred to as Underwater Acoustic Sensor Network (UW-ASN), which consists of a number of fixed sensor nodes and mobile sensor nodes deployed underwater</a:t>
            </a:r>
          </a:p>
          <a:p>
            <a:pPr marL="342900" indent="-342900" algn="just">
              <a:buFont typeface="Wingdings" panose="05000000000000000000" pitchFamily="2" charset="2"/>
              <a:buChar char="§"/>
            </a:pPr>
            <a:r>
              <a:rPr lang="en-US" sz="2200" dirty="0"/>
              <a:t>The data links use to connect these fixed and mobile sensor nodes employ acoustic wireless communications </a:t>
            </a:r>
            <a:endParaRPr lang="en-IN" sz="2200" dirty="0"/>
          </a:p>
        </p:txBody>
      </p:sp>
      <p:pic>
        <p:nvPicPr>
          <p:cNvPr id="10" name="Picture 9">
            <a:extLst>
              <a:ext uri="{FF2B5EF4-FFF2-40B4-BE49-F238E27FC236}">
                <a16:creationId xmlns:a16="http://schemas.microsoft.com/office/drawing/2014/main" id="{63BCFF32-E67C-2793-D0DE-37DC2EF0536D}"/>
              </a:ext>
            </a:extLst>
          </p:cNvPr>
          <p:cNvPicPr>
            <a:picLocks noChangeAspect="1"/>
          </p:cNvPicPr>
          <p:nvPr/>
        </p:nvPicPr>
        <p:blipFill>
          <a:blip r:embed="rId3"/>
          <a:stretch>
            <a:fillRect/>
          </a:stretch>
        </p:blipFill>
        <p:spPr>
          <a:xfrm>
            <a:off x="4560931" y="3674636"/>
            <a:ext cx="6881360" cy="2787491"/>
          </a:xfrm>
          <a:prstGeom prst="rect">
            <a:avLst/>
          </a:prstGeom>
        </p:spPr>
      </p:pic>
      <p:sp>
        <p:nvSpPr>
          <p:cNvPr id="13" name="TextBox 12">
            <a:extLst>
              <a:ext uri="{FF2B5EF4-FFF2-40B4-BE49-F238E27FC236}">
                <a16:creationId xmlns:a16="http://schemas.microsoft.com/office/drawing/2014/main" id="{DA79F778-A094-5114-585C-DE12A6824348}"/>
              </a:ext>
            </a:extLst>
          </p:cNvPr>
          <p:cNvSpPr txBox="1"/>
          <p:nvPr/>
        </p:nvSpPr>
        <p:spPr>
          <a:xfrm>
            <a:off x="427701" y="3283278"/>
            <a:ext cx="5029202" cy="1107996"/>
          </a:xfrm>
          <a:prstGeom prst="rect">
            <a:avLst/>
          </a:prstGeom>
          <a:noFill/>
        </p:spPr>
        <p:txBody>
          <a:bodyPr wrap="square">
            <a:spAutoFit/>
          </a:bodyPr>
          <a:lstStyle/>
          <a:p>
            <a:pPr marL="265113" indent="-265113" algn="just">
              <a:buFont typeface="Wingdings" panose="05000000000000000000" pitchFamily="2" charset="2"/>
              <a:buChar char="§"/>
            </a:pPr>
            <a:r>
              <a:rPr lang="en-US" sz="2200" dirty="0"/>
              <a:t>A typical underwater sensor system architecture using acoustic wireless communications is shown in Figure</a:t>
            </a:r>
            <a:endParaRPr lang="en-IN" sz="2200" dirty="0"/>
          </a:p>
        </p:txBody>
      </p:sp>
    </p:spTree>
    <p:extLst>
      <p:ext uri="{BB962C8B-B14F-4D97-AF65-F5344CB8AC3E}">
        <p14:creationId xmlns:p14="http://schemas.microsoft.com/office/powerpoint/2010/main" val="328995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US" sz="2600" dirty="0">
                <a:solidFill>
                  <a:srgbClr val="990033"/>
                </a:solidFill>
              </a:rPr>
              <a:t>Sensor Networks and Associated Technologies for CPS Applications (Contd.)</a:t>
            </a:r>
            <a:endParaRPr lang="en-IN" sz="2600" dirty="0">
              <a:solidFill>
                <a:srgbClr val="990033"/>
              </a:solidFill>
            </a:endParaRPr>
          </a:p>
        </p:txBody>
      </p:sp>
      <p:sp>
        <p:nvSpPr>
          <p:cNvPr id="3" name="Rectangle 2">
            <a:extLst>
              <a:ext uri="{FF2B5EF4-FFF2-40B4-BE49-F238E27FC236}">
                <a16:creationId xmlns:a16="http://schemas.microsoft.com/office/drawing/2014/main" id="{1EBDCDB6-A12B-5837-1CFD-6DC5949EC4B4}"/>
              </a:ext>
            </a:extLst>
          </p:cNvPr>
          <p:cNvSpPr/>
          <p:nvPr/>
        </p:nvSpPr>
        <p:spPr>
          <a:xfrm>
            <a:off x="0" y="787231"/>
            <a:ext cx="4355690"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Underwater Sensor Network</a:t>
            </a:r>
            <a:endParaRPr lang="en-IN" sz="2400" b="1" i="1" dirty="0"/>
          </a:p>
        </p:txBody>
      </p:sp>
      <p:sp>
        <p:nvSpPr>
          <p:cNvPr id="6" name="TextBox 5">
            <a:extLst>
              <a:ext uri="{FF2B5EF4-FFF2-40B4-BE49-F238E27FC236}">
                <a16:creationId xmlns:a16="http://schemas.microsoft.com/office/drawing/2014/main" id="{F4E67C94-CEFE-284C-46F1-5100B2B7A5DD}"/>
              </a:ext>
            </a:extLst>
          </p:cNvPr>
          <p:cNvSpPr txBox="1"/>
          <p:nvPr/>
        </p:nvSpPr>
        <p:spPr>
          <a:xfrm>
            <a:off x="408036" y="1567000"/>
            <a:ext cx="11125201" cy="4801314"/>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dirty="0"/>
              <a:t>The platform sensor can be placed in a fixed or mobile platform with an on-board computer that serves as the platform sensor controller providing sensor and communication resources management</a:t>
            </a:r>
          </a:p>
          <a:p>
            <a:pPr marL="342900" indent="-342900" algn="just">
              <a:spcAft>
                <a:spcPts val="600"/>
              </a:spcAft>
              <a:buFont typeface="Wingdings" panose="05000000000000000000" pitchFamily="2" charset="2"/>
              <a:buChar char="§"/>
            </a:pPr>
            <a:r>
              <a:rPr lang="en-US" sz="2200" dirty="0"/>
              <a:t>The controller provides self-configuration of the network of underwater sensor nodes and adapts to harsh ocean environment. The Acoustic Modulator/Demodulator (A-Modem) connects the sensor nodes using underwater sensor network protocol</a:t>
            </a:r>
          </a:p>
          <a:p>
            <a:pPr marL="342900" indent="-342900" algn="just">
              <a:spcAft>
                <a:spcPts val="600"/>
              </a:spcAft>
              <a:buFont typeface="Wingdings" panose="05000000000000000000" pitchFamily="2" charset="2"/>
              <a:buChar char="§"/>
            </a:pPr>
            <a:r>
              <a:rPr lang="en-US" sz="2200" dirty="0"/>
              <a:t>The four protocols employed by the existing A-Modem are flooding-based, multipath-based, cluster-based, and miscellaneous-based routing protocols</a:t>
            </a:r>
          </a:p>
          <a:p>
            <a:pPr marL="342900" indent="-342900" algn="just">
              <a:spcAft>
                <a:spcPts val="600"/>
              </a:spcAft>
              <a:buFont typeface="Wingdings" panose="05000000000000000000" pitchFamily="2" charset="2"/>
              <a:buChar char="§"/>
            </a:pPr>
            <a:r>
              <a:rPr lang="en-US" sz="2200" dirty="0"/>
              <a:t>The power supply is a limited battery, which cannot be replaced or recharged. The issue of energy conservation for UW-ASN is currently evolving to more power </a:t>
            </a:r>
            <a:r>
              <a:rPr lang="en-US" sz="2200" dirty="0" err="1"/>
              <a:t>efcient</a:t>
            </a:r>
            <a:r>
              <a:rPr lang="en-US" sz="2200" dirty="0"/>
              <a:t> underwater communication and networking techniques</a:t>
            </a:r>
          </a:p>
          <a:p>
            <a:pPr marL="342900" indent="-342900" algn="just">
              <a:spcAft>
                <a:spcPts val="600"/>
              </a:spcAft>
              <a:buFont typeface="Wingdings" panose="05000000000000000000" pitchFamily="2" charset="2"/>
              <a:buChar char="§"/>
            </a:pPr>
            <a:r>
              <a:rPr lang="en-US" sz="2200" dirty="0"/>
              <a:t>Applications of UW-ASN include scientific, Industrial, Military, and homeland security applications </a:t>
            </a:r>
            <a:endParaRPr lang="en-IN" sz="2200" dirty="0"/>
          </a:p>
        </p:txBody>
      </p:sp>
    </p:spTree>
    <p:extLst>
      <p:ext uri="{BB962C8B-B14F-4D97-AF65-F5344CB8AC3E}">
        <p14:creationId xmlns:p14="http://schemas.microsoft.com/office/powerpoint/2010/main" val="147241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Introduction</a:t>
            </a:r>
          </a:p>
        </p:txBody>
      </p:sp>
      <p:sp>
        <p:nvSpPr>
          <p:cNvPr id="3" name="Rectangle 2">
            <a:extLst>
              <a:ext uri="{FF2B5EF4-FFF2-40B4-BE49-F238E27FC236}">
                <a16:creationId xmlns:a16="http://schemas.microsoft.com/office/drawing/2014/main" id="{8FABAE71-B17D-CA34-6E9A-550F13D26794}"/>
              </a:ext>
            </a:extLst>
          </p:cNvPr>
          <p:cNvSpPr/>
          <p:nvPr/>
        </p:nvSpPr>
        <p:spPr>
          <a:xfrm>
            <a:off x="0" y="914401"/>
            <a:ext cx="5614219"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Definition and the Use of Sensors</a:t>
            </a:r>
            <a:endParaRPr lang="en-IN" sz="2400" b="1" i="1" dirty="0"/>
          </a:p>
        </p:txBody>
      </p:sp>
      <p:sp>
        <p:nvSpPr>
          <p:cNvPr id="5" name="TextBox 4">
            <a:extLst>
              <a:ext uri="{FF2B5EF4-FFF2-40B4-BE49-F238E27FC236}">
                <a16:creationId xmlns:a16="http://schemas.microsoft.com/office/drawing/2014/main" id="{3B6B4B0D-20D9-0AA5-0650-F779CEB5955F}"/>
              </a:ext>
            </a:extLst>
          </p:cNvPr>
          <p:cNvSpPr txBox="1"/>
          <p:nvPr/>
        </p:nvSpPr>
        <p:spPr>
          <a:xfrm>
            <a:off x="550606" y="2310590"/>
            <a:ext cx="11041626" cy="2954655"/>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IN" sz="2200" dirty="0"/>
              <a:t>Sensors are </a:t>
            </a:r>
            <a:r>
              <a:rPr lang="en-IN" sz="2200" dirty="0">
                <a:solidFill>
                  <a:srgbClr val="3333FF"/>
                </a:solidFill>
              </a:rPr>
              <a:t>devices</a:t>
            </a:r>
            <a:r>
              <a:rPr lang="en-IN" sz="2200" dirty="0"/>
              <a:t> that </a:t>
            </a:r>
            <a:r>
              <a:rPr lang="en-IN" sz="2200" dirty="0">
                <a:solidFill>
                  <a:srgbClr val="3333FF"/>
                </a:solidFill>
              </a:rPr>
              <a:t>measure physical quantities of the environment </a:t>
            </a:r>
            <a:r>
              <a:rPr lang="en-IN" sz="2200" dirty="0"/>
              <a:t>around them and convert these quantities into electrical/optical/sound-wave/mechanical signals, which can be read or viewed by an observer or by an instrument</a:t>
            </a:r>
          </a:p>
          <a:p>
            <a:pPr marL="285750" indent="-285750" algn="just">
              <a:spcAft>
                <a:spcPts val="600"/>
              </a:spcAft>
              <a:buFont typeface="Wingdings" panose="05000000000000000000" pitchFamily="2" charset="2"/>
              <a:buChar char="§"/>
            </a:pPr>
            <a:r>
              <a:rPr lang="en-US" sz="2200" dirty="0"/>
              <a:t>The </a:t>
            </a:r>
            <a:r>
              <a:rPr lang="en-US" sz="2200" dirty="0">
                <a:solidFill>
                  <a:srgbClr val="3333FF"/>
                </a:solidFill>
              </a:rPr>
              <a:t>physical quantity can be a movement of a human body</a:t>
            </a:r>
            <a:r>
              <a:rPr lang="en-US" sz="2200" dirty="0"/>
              <a:t> or </a:t>
            </a:r>
            <a:r>
              <a:rPr lang="en-US" sz="2200" dirty="0">
                <a:solidFill>
                  <a:srgbClr val="3333FF"/>
                </a:solidFill>
              </a:rPr>
              <a:t>movement of an object </a:t>
            </a:r>
            <a:r>
              <a:rPr lang="en-US" sz="2200" dirty="0"/>
              <a:t>or </a:t>
            </a:r>
            <a:r>
              <a:rPr lang="en-US" sz="2200" dirty="0">
                <a:solidFill>
                  <a:srgbClr val="3333FF"/>
                </a:solidFill>
              </a:rPr>
              <a:t>environmental temperature </a:t>
            </a:r>
            <a:r>
              <a:rPr lang="en-US" sz="2200" dirty="0"/>
              <a:t>or </a:t>
            </a:r>
            <a:r>
              <a:rPr lang="en-US" sz="2200" dirty="0">
                <a:solidFill>
                  <a:srgbClr val="3333FF"/>
                </a:solidFill>
              </a:rPr>
              <a:t>wind velocity or gun shots</a:t>
            </a:r>
          </a:p>
          <a:p>
            <a:pPr marL="285750" indent="-285750" algn="just">
              <a:spcAft>
                <a:spcPts val="600"/>
              </a:spcAft>
              <a:buFont typeface="Wingdings" panose="05000000000000000000" pitchFamily="2" charset="2"/>
              <a:buChar char="§"/>
            </a:pPr>
            <a:r>
              <a:rPr lang="en-US" sz="2200" dirty="0"/>
              <a:t>In general, various sensor devices are typically used by </a:t>
            </a:r>
            <a:r>
              <a:rPr lang="en-US" sz="2200" dirty="0">
                <a:solidFill>
                  <a:srgbClr val="3333FF"/>
                </a:solidFill>
              </a:rPr>
              <a:t>Wireless Sensor Networks </a:t>
            </a:r>
            <a:r>
              <a:rPr lang="en-US" sz="2200" dirty="0"/>
              <a:t>(WSNs) and </a:t>
            </a:r>
            <a:r>
              <a:rPr lang="en-US" sz="2200" dirty="0">
                <a:solidFill>
                  <a:srgbClr val="3333FF"/>
                </a:solidFill>
              </a:rPr>
              <a:t>Mobile ad-hoc Networks </a:t>
            </a:r>
            <a:r>
              <a:rPr lang="en-US" sz="2200" dirty="0"/>
              <a:t>(MANETs) that </a:t>
            </a:r>
            <a:r>
              <a:rPr lang="en-US" sz="2200" dirty="0">
                <a:solidFill>
                  <a:srgbClr val="3333FF"/>
                </a:solidFill>
              </a:rPr>
              <a:t>construct a cyber-physical system (CPS)</a:t>
            </a:r>
            <a:r>
              <a:rPr lang="en-US" sz="2200" dirty="0"/>
              <a:t> for monitoring the physical quantities specified by a user</a:t>
            </a:r>
          </a:p>
        </p:txBody>
      </p:sp>
    </p:spTree>
    <p:extLst>
      <p:ext uri="{BB962C8B-B14F-4D97-AF65-F5344CB8AC3E}">
        <p14:creationId xmlns:p14="http://schemas.microsoft.com/office/powerpoint/2010/main" val="236714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9679B-44B5-B0B2-A6AE-254A5BE6359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 y="525638"/>
            <a:ext cx="12184342" cy="5806723"/>
          </a:xfrm>
          <a:prstGeom prst="rect">
            <a:avLst/>
          </a:prstGeom>
        </p:spPr>
      </p:pic>
    </p:spTree>
    <p:extLst>
      <p:ext uri="{BB962C8B-B14F-4D97-AF65-F5344CB8AC3E}">
        <p14:creationId xmlns:p14="http://schemas.microsoft.com/office/powerpoint/2010/main" val="378761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Introduction</a:t>
            </a:r>
          </a:p>
        </p:txBody>
      </p:sp>
      <p:sp>
        <p:nvSpPr>
          <p:cNvPr id="3" name="Rectangle 2">
            <a:extLst>
              <a:ext uri="{FF2B5EF4-FFF2-40B4-BE49-F238E27FC236}">
                <a16:creationId xmlns:a16="http://schemas.microsoft.com/office/drawing/2014/main" id="{8FABAE71-B17D-CA34-6E9A-550F13D26794}"/>
              </a:ext>
            </a:extLst>
          </p:cNvPr>
          <p:cNvSpPr/>
          <p:nvPr/>
        </p:nvSpPr>
        <p:spPr>
          <a:xfrm>
            <a:off x="0" y="865077"/>
            <a:ext cx="81312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Network Definition and the Use of Sensor Networks</a:t>
            </a:r>
            <a:endParaRPr lang="en-IN" sz="2400" b="1" i="1" dirty="0"/>
          </a:p>
        </p:txBody>
      </p:sp>
      <p:sp>
        <p:nvSpPr>
          <p:cNvPr id="5" name="TextBox 4">
            <a:extLst>
              <a:ext uri="{FF2B5EF4-FFF2-40B4-BE49-F238E27FC236}">
                <a16:creationId xmlns:a16="http://schemas.microsoft.com/office/drawing/2014/main" id="{3B6B4B0D-20D9-0AA5-0650-F779CEB5955F}"/>
              </a:ext>
            </a:extLst>
          </p:cNvPr>
          <p:cNvSpPr txBox="1"/>
          <p:nvPr/>
        </p:nvSpPr>
        <p:spPr>
          <a:xfrm>
            <a:off x="560438" y="1494187"/>
            <a:ext cx="11061291" cy="2200602"/>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Sensor networks are </a:t>
            </a:r>
            <a:r>
              <a:rPr lang="en-US" sz="2200" dirty="0">
                <a:solidFill>
                  <a:srgbClr val="3333FF"/>
                </a:solidFill>
              </a:rPr>
              <a:t>wired or wireless networks of sensors</a:t>
            </a:r>
            <a:r>
              <a:rPr lang="en-US" sz="2200" dirty="0"/>
              <a:t>, which can </a:t>
            </a:r>
            <a:r>
              <a:rPr lang="en-US" sz="2200" dirty="0">
                <a:solidFill>
                  <a:srgbClr val="3333FF"/>
                </a:solidFill>
              </a:rPr>
              <a:t>collect and disseminate environmental data</a:t>
            </a:r>
          </a:p>
          <a:p>
            <a:pPr marL="285750" indent="-285750" algn="just">
              <a:spcAft>
                <a:spcPts val="600"/>
              </a:spcAft>
              <a:buFont typeface="Wingdings" panose="05000000000000000000" pitchFamily="2" charset="2"/>
              <a:buChar char="§"/>
            </a:pPr>
            <a:r>
              <a:rPr lang="en-US" sz="2200" dirty="0"/>
              <a:t>WSNs have applications on modern and emerging CPSs, such as in </a:t>
            </a:r>
            <a:r>
              <a:rPr lang="en-US" sz="2200" dirty="0">
                <a:solidFill>
                  <a:srgbClr val="3333FF"/>
                </a:solidFill>
              </a:rPr>
              <a:t>health care, environmental and structural monitoring in smart cities, smart battle fields, cyber space tracking, borderlines, platform location determination, platform self-navigation, and gathering sensing information remotely in both hostile and friendly locations</a:t>
            </a:r>
          </a:p>
        </p:txBody>
      </p:sp>
      <p:pic>
        <p:nvPicPr>
          <p:cNvPr id="1026" name="Picture 2" descr="Sensors | Free Full-Text | SLUA-WSN: Secure and Lightweight  Three-Factor-Based User Authentication Protocol for Wireless Sensor Networks">
            <a:extLst>
              <a:ext uri="{FF2B5EF4-FFF2-40B4-BE49-F238E27FC236}">
                <a16:creationId xmlns:a16="http://schemas.microsoft.com/office/drawing/2014/main" id="{C82522D3-B787-5D34-99A8-8E42760EF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392" y="3724285"/>
            <a:ext cx="4961666" cy="27554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0367B-B65A-97AE-98C4-48BD18791A5D}"/>
              </a:ext>
            </a:extLst>
          </p:cNvPr>
          <p:cNvSpPr txBox="1"/>
          <p:nvPr/>
        </p:nvSpPr>
        <p:spPr>
          <a:xfrm>
            <a:off x="560438" y="3675125"/>
            <a:ext cx="6046839" cy="2877711"/>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dirty="0"/>
              <a:t>Sensor networks employ the </a:t>
            </a:r>
            <a:r>
              <a:rPr lang="en-US" sz="2200" dirty="0">
                <a:solidFill>
                  <a:srgbClr val="3333FF"/>
                </a:solidFill>
              </a:rPr>
              <a:t>various types of sensor in their general-purpose design approach</a:t>
            </a:r>
            <a:r>
              <a:rPr lang="en-US" sz="2200" dirty="0"/>
              <a:t> that provides services to many aforementioned applications</a:t>
            </a:r>
          </a:p>
          <a:p>
            <a:pPr marL="285750" indent="-285750" algn="just">
              <a:spcAft>
                <a:spcPts val="600"/>
              </a:spcAft>
              <a:buFont typeface="Wingdings" panose="05000000000000000000" pitchFamily="2" charset="2"/>
              <a:buChar char="§"/>
            </a:pPr>
            <a:r>
              <a:rPr lang="en-US" sz="2200" dirty="0"/>
              <a:t>Traditionally, the </a:t>
            </a:r>
            <a:r>
              <a:rPr lang="en-US" sz="2200" dirty="0">
                <a:solidFill>
                  <a:srgbClr val="3333FF"/>
                </a:solidFill>
              </a:rPr>
              <a:t>networks usually consist of a number of sensor nodes </a:t>
            </a:r>
            <a:r>
              <a:rPr lang="en-US" sz="2200" dirty="0"/>
              <a:t>that are </a:t>
            </a:r>
            <a:r>
              <a:rPr lang="en-US" sz="2200" dirty="0">
                <a:solidFill>
                  <a:srgbClr val="3333FF"/>
                </a:solidFill>
              </a:rPr>
              <a:t>wired or wirelessly connected to a central processing station</a:t>
            </a:r>
          </a:p>
        </p:txBody>
      </p:sp>
    </p:spTree>
    <p:extLst>
      <p:ext uri="{BB962C8B-B14F-4D97-AF65-F5344CB8AC3E}">
        <p14:creationId xmlns:p14="http://schemas.microsoft.com/office/powerpoint/2010/main" val="597059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Oval 2047">
            <a:extLst>
              <a:ext uri="{FF2B5EF4-FFF2-40B4-BE49-F238E27FC236}">
                <a16:creationId xmlns:a16="http://schemas.microsoft.com/office/drawing/2014/main" id="{A18318D6-C72E-8F17-801D-F4828B618D15}"/>
              </a:ext>
            </a:extLst>
          </p:cNvPr>
          <p:cNvSpPr/>
          <p:nvPr/>
        </p:nvSpPr>
        <p:spPr>
          <a:xfrm>
            <a:off x="2950638" y="137651"/>
            <a:ext cx="8878373" cy="6351640"/>
          </a:xfrm>
          <a:prstGeom prst="ellipse">
            <a:avLst/>
          </a:prstGeom>
          <a:solidFill>
            <a:schemeClr val="accent4">
              <a:lumMod val="20000"/>
              <a:lumOff val="8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 name="Group 3">
            <a:extLst>
              <a:ext uri="{FF2B5EF4-FFF2-40B4-BE49-F238E27FC236}">
                <a16:creationId xmlns:a16="http://schemas.microsoft.com/office/drawing/2014/main" id="{09EA8BA6-5E98-B75A-1489-AD2BA9D98087}"/>
              </a:ext>
            </a:extLst>
          </p:cNvPr>
          <p:cNvGrpSpPr/>
          <p:nvPr/>
        </p:nvGrpSpPr>
        <p:grpSpPr>
          <a:xfrm>
            <a:off x="7875837" y="696101"/>
            <a:ext cx="2668956" cy="2517482"/>
            <a:chOff x="7406639" y="1815737"/>
            <a:chExt cx="3971109" cy="3845193"/>
          </a:xfrm>
        </p:grpSpPr>
        <p:sp>
          <p:nvSpPr>
            <p:cNvPr id="5" name="Oval 4">
              <a:extLst>
                <a:ext uri="{FF2B5EF4-FFF2-40B4-BE49-F238E27FC236}">
                  <a16:creationId xmlns:a16="http://schemas.microsoft.com/office/drawing/2014/main" id="{34AE020B-ADD7-2539-AC48-064EE2DD267E}"/>
                </a:ext>
              </a:extLst>
            </p:cNvPr>
            <p:cNvSpPr/>
            <p:nvPr/>
          </p:nvSpPr>
          <p:spPr>
            <a:xfrm>
              <a:off x="7406639" y="1815737"/>
              <a:ext cx="3971109" cy="3845193"/>
            </a:xfrm>
            <a:prstGeom prst="ellipse">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2DF30ACA-F2B1-BF43-6648-33F78F431010}"/>
                </a:ext>
              </a:extLst>
            </p:cNvPr>
            <p:cNvGrpSpPr/>
            <p:nvPr/>
          </p:nvGrpSpPr>
          <p:grpSpPr>
            <a:xfrm>
              <a:off x="7819582" y="2574034"/>
              <a:ext cx="3127117" cy="2483329"/>
              <a:chOff x="8398022" y="1703017"/>
              <a:chExt cx="3424783" cy="2810055"/>
            </a:xfrm>
          </p:grpSpPr>
          <p:pic>
            <p:nvPicPr>
              <p:cNvPr id="7" name="Picture 6">
                <a:extLst>
                  <a:ext uri="{FF2B5EF4-FFF2-40B4-BE49-F238E27FC236}">
                    <a16:creationId xmlns:a16="http://schemas.microsoft.com/office/drawing/2014/main" id="{438B10BB-CDA1-6E8E-754D-A466B76A520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8022" y="1703017"/>
                <a:ext cx="3424783" cy="2810055"/>
              </a:xfrm>
              <a:prstGeom prst="rect">
                <a:avLst/>
              </a:prstGeom>
            </p:spPr>
          </p:pic>
          <p:pic>
            <p:nvPicPr>
              <p:cNvPr id="8" name="Picture 7">
                <a:extLst>
                  <a:ext uri="{FF2B5EF4-FFF2-40B4-BE49-F238E27FC236}">
                    <a16:creationId xmlns:a16="http://schemas.microsoft.com/office/drawing/2014/main" id="{6B36D439-714B-3E0C-04E4-DF3DAF3B562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10528496" y="2920144"/>
                <a:ext cx="466420" cy="388684"/>
              </a:xfrm>
              <a:prstGeom prst="rect">
                <a:avLst/>
              </a:prstGeom>
            </p:spPr>
          </p:pic>
          <p:pic>
            <p:nvPicPr>
              <p:cNvPr id="9" name="Picture 8">
                <a:extLst>
                  <a:ext uri="{FF2B5EF4-FFF2-40B4-BE49-F238E27FC236}">
                    <a16:creationId xmlns:a16="http://schemas.microsoft.com/office/drawing/2014/main" id="{4EC64974-F8F6-84EF-E16D-3512ED74220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10528496" y="2422373"/>
                <a:ext cx="466420" cy="388684"/>
              </a:xfrm>
              <a:prstGeom prst="rect">
                <a:avLst/>
              </a:prstGeom>
            </p:spPr>
          </p:pic>
          <p:pic>
            <p:nvPicPr>
              <p:cNvPr id="10" name="Picture 9">
                <a:extLst>
                  <a:ext uri="{FF2B5EF4-FFF2-40B4-BE49-F238E27FC236}">
                    <a16:creationId xmlns:a16="http://schemas.microsoft.com/office/drawing/2014/main" id="{5877F3A2-D49E-139B-75D1-048CA875EC5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9238717" y="2409493"/>
                <a:ext cx="466420" cy="388684"/>
              </a:xfrm>
              <a:prstGeom prst="rect">
                <a:avLst/>
              </a:prstGeom>
            </p:spPr>
          </p:pic>
          <p:pic>
            <p:nvPicPr>
              <p:cNvPr id="11" name="Picture 10">
                <a:extLst>
                  <a:ext uri="{FF2B5EF4-FFF2-40B4-BE49-F238E27FC236}">
                    <a16:creationId xmlns:a16="http://schemas.microsoft.com/office/drawing/2014/main" id="{749AECC8-1FA2-F9ED-6337-C164B75A46B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8496" y="3404911"/>
                <a:ext cx="466420" cy="388684"/>
              </a:xfrm>
              <a:prstGeom prst="rect">
                <a:avLst/>
              </a:prstGeom>
            </p:spPr>
          </p:pic>
          <p:pic>
            <p:nvPicPr>
              <p:cNvPr id="12" name="Picture 11">
                <a:extLst>
                  <a:ext uri="{FF2B5EF4-FFF2-40B4-BE49-F238E27FC236}">
                    <a16:creationId xmlns:a16="http://schemas.microsoft.com/office/drawing/2014/main" id="{29D6633B-99DD-556D-5B8E-54C68CC2572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8717" y="3402295"/>
                <a:ext cx="466420" cy="388684"/>
              </a:xfrm>
              <a:prstGeom prst="rect">
                <a:avLst/>
              </a:prstGeom>
            </p:spPr>
          </p:pic>
          <p:pic>
            <p:nvPicPr>
              <p:cNvPr id="13" name="Picture 12">
                <a:extLst>
                  <a:ext uri="{FF2B5EF4-FFF2-40B4-BE49-F238E27FC236}">
                    <a16:creationId xmlns:a16="http://schemas.microsoft.com/office/drawing/2014/main" id="{216EA089-017F-CEEE-C328-FAA7788A649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51596" y="2839703"/>
                <a:ext cx="466420" cy="388684"/>
              </a:xfrm>
              <a:prstGeom prst="rect">
                <a:avLst/>
              </a:prstGeom>
            </p:spPr>
          </p:pic>
        </p:grpSp>
      </p:grpSp>
      <p:grpSp>
        <p:nvGrpSpPr>
          <p:cNvPr id="23" name="Group 22">
            <a:extLst>
              <a:ext uri="{FF2B5EF4-FFF2-40B4-BE49-F238E27FC236}">
                <a16:creationId xmlns:a16="http://schemas.microsoft.com/office/drawing/2014/main" id="{83C7F554-8892-17D0-F2FB-CDE7C27A1F35}"/>
              </a:ext>
            </a:extLst>
          </p:cNvPr>
          <p:cNvGrpSpPr/>
          <p:nvPr/>
        </p:nvGrpSpPr>
        <p:grpSpPr>
          <a:xfrm>
            <a:off x="7915164" y="3306195"/>
            <a:ext cx="2643746" cy="2617508"/>
            <a:chOff x="5208769" y="2996442"/>
            <a:chExt cx="3553098" cy="3494645"/>
          </a:xfrm>
        </p:grpSpPr>
        <p:grpSp>
          <p:nvGrpSpPr>
            <p:cNvPr id="24" name="Group 23">
              <a:extLst>
                <a:ext uri="{FF2B5EF4-FFF2-40B4-BE49-F238E27FC236}">
                  <a16:creationId xmlns:a16="http://schemas.microsoft.com/office/drawing/2014/main" id="{55CEC95E-7DD0-907B-DFB4-F7780F8FAC4B}"/>
                </a:ext>
              </a:extLst>
            </p:cNvPr>
            <p:cNvGrpSpPr/>
            <p:nvPr/>
          </p:nvGrpSpPr>
          <p:grpSpPr>
            <a:xfrm>
              <a:off x="5591287" y="3644031"/>
              <a:ext cx="2788042" cy="2286507"/>
              <a:chOff x="7762071" y="4279507"/>
              <a:chExt cx="3127117" cy="2565819"/>
            </a:xfrm>
          </p:grpSpPr>
          <p:pic>
            <p:nvPicPr>
              <p:cNvPr id="26" name="Picture 25">
                <a:extLst>
                  <a:ext uri="{FF2B5EF4-FFF2-40B4-BE49-F238E27FC236}">
                    <a16:creationId xmlns:a16="http://schemas.microsoft.com/office/drawing/2014/main" id="{C9768A9A-F071-AAB0-0EFE-507DE017DF6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2071" y="4279507"/>
                <a:ext cx="3127117" cy="2565819"/>
              </a:xfrm>
              <a:prstGeom prst="rect">
                <a:avLst/>
              </a:prstGeom>
            </p:spPr>
          </p:pic>
          <p:pic>
            <p:nvPicPr>
              <p:cNvPr id="27" name="Picture 26">
                <a:extLst>
                  <a:ext uri="{FF2B5EF4-FFF2-40B4-BE49-F238E27FC236}">
                    <a16:creationId xmlns:a16="http://schemas.microsoft.com/office/drawing/2014/main" id="{45E7E140-F222-76E7-7701-6AC8E90DA23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9696479" y="4949920"/>
                <a:ext cx="434630" cy="350548"/>
              </a:xfrm>
              <a:prstGeom prst="rect">
                <a:avLst/>
              </a:prstGeom>
            </p:spPr>
          </p:pic>
          <p:pic>
            <p:nvPicPr>
              <p:cNvPr id="28" name="Picture 27">
                <a:extLst>
                  <a:ext uri="{FF2B5EF4-FFF2-40B4-BE49-F238E27FC236}">
                    <a16:creationId xmlns:a16="http://schemas.microsoft.com/office/drawing/2014/main" id="{9EEC026F-4183-80B4-493B-C919DA622A6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9706887" y="5401433"/>
                <a:ext cx="434630" cy="350548"/>
              </a:xfrm>
              <a:prstGeom prst="rect">
                <a:avLst/>
              </a:prstGeom>
            </p:spPr>
          </p:pic>
          <p:pic>
            <p:nvPicPr>
              <p:cNvPr id="29" name="Picture 28">
                <a:extLst>
                  <a:ext uri="{FF2B5EF4-FFF2-40B4-BE49-F238E27FC236}">
                    <a16:creationId xmlns:a16="http://schemas.microsoft.com/office/drawing/2014/main" id="{24BF13D3-DA6A-E76D-8F94-9E7DCFFBEF7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8531066" y="4940279"/>
                <a:ext cx="434630" cy="350548"/>
              </a:xfrm>
              <a:prstGeom prst="rect">
                <a:avLst/>
              </a:prstGeom>
            </p:spPr>
          </p:pic>
          <p:pic>
            <p:nvPicPr>
              <p:cNvPr id="30" name="Picture 29">
                <a:extLst>
                  <a:ext uri="{FF2B5EF4-FFF2-40B4-BE49-F238E27FC236}">
                    <a16:creationId xmlns:a16="http://schemas.microsoft.com/office/drawing/2014/main" id="{8799BF4A-F687-C117-F41B-08BCCC888EC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0915" y="5839298"/>
                <a:ext cx="434630" cy="350548"/>
              </a:xfrm>
              <a:prstGeom prst="rect">
                <a:avLst/>
              </a:prstGeom>
            </p:spPr>
          </p:pic>
          <p:pic>
            <p:nvPicPr>
              <p:cNvPr id="31" name="Picture 30">
                <a:extLst>
                  <a:ext uri="{FF2B5EF4-FFF2-40B4-BE49-F238E27FC236}">
                    <a16:creationId xmlns:a16="http://schemas.microsoft.com/office/drawing/2014/main" id="{C1A2BA40-3250-9A40-8F00-EB793D875F5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1474" y="5826954"/>
                <a:ext cx="434630" cy="350548"/>
              </a:xfrm>
              <a:prstGeom prst="rect">
                <a:avLst/>
              </a:prstGeom>
            </p:spPr>
          </p:pic>
          <p:pic>
            <p:nvPicPr>
              <p:cNvPr id="32" name="Picture 31">
                <a:extLst>
                  <a:ext uri="{FF2B5EF4-FFF2-40B4-BE49-F238E27FC236}">
                    <a16:creationId xmlns:a16="http://schemas.microsoft.com/office/drawing/2014/main" id="{8889FE90-162F-7340-DDED-91833792AF3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1474" y="5331772"/>
                <a:ext cx="434630" cy="350548"/>
              </a:xfrm>
              <a:prstGeom prst="rect">
                <a:avLst/>
              </a:prstGeom>
            </p:spPr>
          </p:pic>
        </p:grpSp>
        <p:sp>
          <p:nvSpPr>
            <p:cNvPr id="25" name="Oval 24">
              <a:extLst>
                <a:ext uri="{FF2B5EF4-FFF2-40B4-BE49-F238E27FC236}">
                  <a16:creationId xmlns:a16="http://schemas.microsoft.com/office/drawing/2014/main" id="{59FFE939-D381-06DB-16A9-159F8CD91EB3}"/>
                </a:ext>
              </a:extLst>
            </p:cNvPr>
            <p:cNvSpPr/>
            <p:nvPr/>
          </p:nvSpPr>
          <p:spPr>
            <a:xfrm>
              <a:off x="5208769" y="2996442"/>
              <a:ext cx="3553098" cy="3494645"/>
            </a:xfrm>
            <a:prstGeom prst="ellipse">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3" name="Group 32">
            <a:extLst>
              <a:ext uri="{FF2B5EF4-FFF2-40B4-BE49-F238E27FC236}">
                <a16:creationId xmlns:a16="http://schemas.microsoft.com/office/drawing/2014/main" id="{DCEC98E5-D5F0-4F42-D630-72972C3542EC}"/>
              </a:ext>
            </a:extLst>
          </p:cNvPr>
          <p:cNvGrpSpPr/>
          <p:nvPr/>
        </p:nvGrpSpPr>
        <p:grpSpPr>
          <a:xfrm>
            <a:off x="4148308" y="3339637"/>
            <a:ext cx="2643746" cy="2614134"/>
            <a:chOff x="4835119" y="2028547"/>
            <a:chExt cx="3737409" cy="3719110"/>
          </a:xfrm>
        </p:grpSpPr>
        <p:grpSp>
          <p:nvGrpSpPr>
            <p:cNvPr id="34" name="Group 33">
              <a:extLst>
                <a:ext uri="{FF2B5EF4-FFF2-40B4-BE49-F238E27FC236}">
                  <a16:creationId xmlns:a16="http://schemas.microsoft.com/office/drawing/2014/main" id="{71526D75-8EB7-75AE-F4B6-96A06BEB50E7}"/>
                </a:ext>
              </a:extLst>
            </p:cNvPr>
            <p:cNvGrpSpPr/>
            <p:nvPr/>
          </p:nvGrpSpPr>
          <p:grpSpPr>
            <a:xfrm>
              <a:off x="5209487" y="2748278"/>
              <a:ext cx="2971538" cy="2328475"/>
              <a:chOff x="3613006" y="3729360"/>
              <a:chExt cx="3545101" cy="2908777"/>
            </a:xfrm>
          </p:grpSpPr>
          <p:pic>
            <p:nvPicPr>
              <p:cNvPr id="36" name="Picture 35">
                <a:extLst>
                  <a:ext uri="{FF2B5EF4-FFF2-40B4-BE49-F238E27FC236}">
                    <a16:creationId xmlns:a16="http://schemas.microsoft.com/office/drawing/2014/main" id="{1F877D22-6FF8-0936-4F05-1768471B258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3006" y="3729360"/>
                <a:ext cx="3545101" cy="2908777"/>
              </a:xfrm>
              <a:prstGeom prst="rect">
                <a:avLst/>
              </a:prstGeom>
            </p:spPr>
          </p:pic>
          <p:pic>
            <p:nvPicPr>
              <p:cNvPr id="37" name="Picture 36">
                <a:extLst>
                  <a:ext uri="{FF2B5EF4-FFF2-40B4-BE49-F238E27FC236}">
                    <a16:creationId xmlns:a16="http://schemas.microsoft.com/office/drawing/2014/main" id="{15DF1514-4263-6B36-5387-8AFD6C6D282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5815390" y="5013458"/>
                <a:ext cx="476002" cy="396669"/>
              </a:xfrm>
              <a:prstGeom prst="rect">
                <a:avLst/>
              </a:prstGeom>
            </p:spPr>
          </p:pic>
          <p:pic>
            <p:nvPicPr>
              <p:cNvPr id="38" name="Picture 37">
                <a:extLst>
                  <a:ext uri="{FF2B5EF4-FFF2-40B4-BE49-F238E27FC236}">
                    <a16:creationId xmlns:a16="http://schemas.microsoft.com/office/drawing/2014/main" id="{21B48152-3BF0-9C31-C92F-B283B75086A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4489076" y="4469171"/>
                <a:ext cx="476002" cy="396669"/>
              </a:xfrm>
              <a:prstGeom prst="rect">
                <a:avLst/>
              </a:prstGeom>
            </p:spPr>
          </p:pic>
          <p:pic>
            <p:nvPicPr>
              <p:cNvPr id="39" name="Picture 38">
                <a:extLst>
                  <a:ext uri="{FF2B5EF4-FFF2-40B4-BE49-F238E27FC236}">
                    <a16:creationId xmlns:a16="http://schemas.microsoft.com/office/drawing/2014/main" id="{F1D6A4D9-306B-69DE-7C63-7AFA00D277E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5819187" y="4492718"/>
                <a:ext cx="476002" cy="396669"/>
              </a:xfrm>
              <a:prstGeom prst="rect">
                <a:avLst/>
              </a:prstGeom>
            </p:spPr>
          </p:pic>
          <p:pic>
            <p:nvPicPr>
              <p:cNvPr id="40" name="Picture 39">
                <a:extLst>
                  <a:ext uri="{FF2B5EF4-FFF2-40B4-BE49-F238E27FC236}">
                    <a16:creationId xmlns:a16="http://schemas.microsoft.com/office/drawing/2014/main" id="{D7965A8B-1BB7-8B8F-37F4-88B1718A32B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89076" y="5485726"/>
                <a:ext cx="476002" cy="396669"/>
              </a:xfrm>
              <a:prstGeom prst="rect">
                <a:avLst/>
              </a:prstGeom>
            </p:spPr>
          </p:pic>
          <p:pic>
            <p:nvPicPr>
              <p:cNvPr id="41" name="Picture 40">
                <a:extLst>
                  <a:ext uri="{FF2B5EF4-FFF2-40B4-BE49-F238E27FC236}">
                    <a16:creationId xmlns:a16="http://schemas.microsoft.com/office/drawing/2014/main" id="{9DA9241A-3693-94E5-FAD3-DF2D467B59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5390" y="5489314"/>
                <a:ext cx="476002" cy="396669"/>
              </a:xfrm>
              <a:prstGeom prst="rect">
                <a:avLst/>
              </a:prstGeom>
            </p:spPr>
          </p:pic>
          <p:pic>
            <p:nvPicPr>
              <p:cNvPr id="42" name="Picture 41">
                <a:extLst>
                  <a:ext uri="{FF2B5EF4-FFF2-40B4-BE49-F238E27FC236}">
                    <a16:creationId xmlns:a16="http://schemas.microsoft.com/office/drawing/2014/main" id="{A09EF1C9-A2A8-75BA-C1BE-7E7B090165F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7556" y="4914489"/>
                <a:ext cx="476002" cy="396669"/>
              </a:xfrm>
              <a:prstGeom prst="rect">
                <a:avLst/>
              </a:prstGeom>
            </p:spPr>
          </p:pic>
        </p:grpSp>
        <p:sp>
          <p:nvSpPr>
            <p:cNvPr id="35" name="Oval 34">
              <a:extLst>
                <a:ext uri="{FF2B5EF4-FFF2-40B4-BE49-F238E27FC236}">
                  <a16:creationId xmlns:a16="http://schemas.microsoft.com/office/drawing/2014/main" id="{AA2D7616-D7DB-8C50-FB2E-F39345E3FA15}"/>
                </a:ext>
              </a:extLst>
            </p:cNvPr>
            <p:cNvSpPr/>
            <p:nvPr/>
          </p:nvSpPr>
          <p:spPr>
            <a:xfrm>
              <a:off x="4835119" y="2028547"/>
              <a:ext cx="3737409" cy="3719110"/>
            </a:xfrm>
            <a:prstGeom prst="ellipse">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83ACB848-2268-83AF-35A2-60B9F9251739}"/>
              </a:ext>
            </a:extLst>
          </p:cNvPr>
          <p:cNvGrpSpPr/>
          <p:nvPr/>
        </p:nvGrpSpPr>
        <p:grpSpPr>
          <a:xfrm>
            <a:off x="4160959" y="696143"/>
            <a:ext cx="2643746" cy="2571878"/>
            <a:chOff x="994213" y="3149911"/>
            <a:chExt cx="3368696" cy="3368456"/>
          </a:xfrm>
        </p:grpSpPr>
        <p:grpSp>
          <p:nvGrpSpPr>
            <p:cNvPr id="44" name="Group 43">
              <a:extLst>
                <a:ext uri="{FF2B5EF4-FFF2-40B4-BE49-F238E27FC236}">
                  <a16:creationId xmlns:a16="http://schemas.microsoft.com/office/drawing/2014/main" id="{3D07F5C9-4CB5-215E-AFC4-6F85F37A3117}"/>
                </a:ext>
              </a:extLst>
            </p:cNvPr>
            <p:cNvGrpSpPr/>
            <p:nvPr/>
          </p:nvGrpSpPr>
          <p:grpSpPr>
            <a:xfrm>
              <a:off x="1378662" y="3772864"/>
              <a:ext cx="2569337" cy="2236049"/>
              <a:chOff x="287891" y="1746376"/>
              <a:chExt cx="3424783" cy="2810055"/>
            </a:xfrm>
          </p:grpSpPr>
          <p:pic>
            <p:nvPicPr>
              <p:cNvPr id="46" name="Picture 45">
                <a:extLst>
                  <a:ext uri="{FF2B5EF4-FFF2-40B4-BE49-F238E27FC236}">
                    <a16:creationId xmlns:a16="http://schemas.microsoft.com/office/drawing/2014/main" id="{E56926D0-1C2F-FAA3-0110-AD8CAB49C09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7891" y="1746376"/>
                <a:ext cx="3424783" cy="2810055"/>
              </a:xfrm>
              <a:prstGeom prst="rect">
                <a:avLst/>
              </a:prstGeom>
            </p:spPr>
          </p:pic>
          <p:pic>
            <p:nvPicPr>
              <p:cNvPr id="47" name="Picture 46">
                <a:extLst>
                  <a:ext uri="{FF2B5EF4-FFF2-40B4-BE49-F238E27FC236}">
                    <a16:creationId xmlns:a16="http://schemas.microsoft.com/office/drawing/2014/main" id="{B4AA7C1B-BED8-1889-7F77-2202599752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2399324" y="2984398"/>
                <a:ext cx="476002" cy="396669"/>
              </a:xfrm>
              <a:prstGeom prst="rect">
                <a:avLst/>
              </a:prstGeom>
            </p:spPr>
          </p:pic>
          <p:pic>
            <p:nvPicPr>
              <p:cNvPr id="48" name="Picture 47">
                <a:extLst>
                  <a:ext uri="{FF2B5EF4-FFF2-40B4-BE49-F238E27FC236}">
                    <a16:creationId xmlns:a16="http://schemas.microsoft.com/office/drawing/2014/main" id="{BAE054F7-0E1C-2B61-F20E-DCC7DED66EA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46221">
                <a:off x="1141676" y="2458836"/>
                <a:ext cx="476002" cy="396669"/>
              </a:xfrm>
              <a:prstGeom prst="rect">
                <a:avLst/>
              </a:prstGeom>
            </p:spPr>
          </p:pic>
          <p:pic>
            <p:nvPicPr>
              <p:cNvPr id="49" name="Picture 48">
                <a:extLst>
                  <a:ext uri="{FF2B5EF4-FFF2-40B4-BE49-F238E27FC236}">
                    <a16:creationId xmlns:a16="http://schemas.microsoft.com/office/drawing/2014/main" id="{DFC82E2B-C242-0E8A-74F2-352FBB028F5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2397151" y="2493858"/>
                <a:ext cx="476002" cy="396668"/>
              </a:xfrm>
              <a:prstGeom prst="rect">
                <a:avLst/>
              </a:prstGeom>
            </p:spPr>
          </p:pic>
          <p:pic>
            <p:nvPicPr>
              <p:cNvPr id="50" name="Picture 49">
                <a:extLst>
                  <a:ext uri="{FF2B5EF4-FFF2-40B4-BE49-F238E27FC236}">
                    <a16:creationId xmlns:a16="http://schemas.microsoft.com/office/drawing/2014/main" id="{A06BD25D-E129-0971-54E2-7BE58A5976C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875" y="3422753"/>
                <a:ext cx="476002" cy="396668"/>
              </a:xfrm>
              <a:prstGeom prst="rect">
                <a:avLst/>
              </a:prstGeom>
            </p:spPr>
          </p:pic>
          <p:pic>
            <p:nvPicPr>
              <p:cNvPr id="51" name="Picture 50">
                <a:extLst>
                  <a:ext uri="{FF2B5EF4-FFF2-40B4-BE49-F238E27FC236}">
                    <a16:creationId xmlns:a16="http://schemas.microsoft.com/office/drawing/2014/main" id="{6CB15948-09CB-9B88-E861-D3EF76D068E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6798" y="3432991"/>
                <a:ext cx="476002" cy="396668"/>
              </a:xfrm>
              <a:prstGeom prst="rect">
                <a:avLst/>
              </a:prstGeom>
            </p:spPr>
          </p:pic>
          <p:pic>
            <p:nvPicPr>
              <p:cNvPr id="52" name="Picture 51">
                <a:extLst>
                  <a:ext uri="{FF2B5EF4-FFF2-40B4-BE49-F238E27FC236}">
                    <a16:creationId xmlns:a16="http://schemas.microsoft.com/office/drawing/2014/main" id="{F58AA2A5-71EA-A53E-6AB4-CC3B3BA2000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496" y="2878552"/>
                <a:ext cx="476002" cy="396669"/>
              </a:xfrm>
              <a:prstGeom prst="rect">
                <a:avLst/>
              </a:prstGeom>
            </p:spPr>
          </p:pic>
        </p:grpSp>
        <p:sp>
          <p:nvSpPr>
            <p:cNvPr id="45" name="Oval 44">
              <a:extLst>
                <a:ext uri="{FF2B5EF4-FFF2-40B4-BE49-F238E27FC236}">
                  <a16:creationId xmlns:a16="http://schemas.microsoft.com/office/drawing/2014/main" id="{3F2B4433-A8C6-B114-3454-81698AFA88B8}"/>
                </a:ext>
              </a:extLst>
            </p:cNvPr>
            <p:cNvSpPr/>
            <p:nvPr/>
          </p:nvSpPr>
          <p:spPr>
            <a:xfrm>
              <a:off x="994213" y="3149911"/>
              <a:ext cx="3368696" cy="3368456"/>
            </a:xfrm>
            <a:prstGeom prst="ellipse">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60" name="Group 2059">
            <a:extLst>
              <a:ext uri="{FF2B5EF4-FFF2-40B4-BE49-F238E27FC236}">
                <a16:creationId xmlns:a16="http://schemas.microsoft.com/office/drawing/2014/main" id="{F6C318C0-AE76-D27D-C630-4896A32DD3B0}"/>
              </a:ext>
            </a:extLst>
          </p:cNvPr>
          <p:cNvGrpSpPr/>
          <p:nvPr/>
        </p:nvGrpSpPr>
        <p:grpSpPr>
          <a:xfrm>
            <a:off x="236121" y="2567023"/>
            <a:ext cx="2110254" cy="1414456"/>
            <a:chOff x="143644" y="2653994"/>
            <a:chExt cx="2110254" cy="1414456"/>
          </a:xfrm>
        </p:grpSpPr>
        <p:pic>
          <p:nvPicPr>
            <p:cNvPr id="20" name="Picture 19">
              <a:extLst>
                <a:ext uri="{FF2B5EF4-FFF2-40B4-BE49-F238E27FC236}">
                  <a16:creationId xmlns:a16="http://schemas.microsoft.com/office/drawing/2014/main" id="{F7969084-8705-31B1-A551-63A3CFB4D94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3644" y="2653994"/>
              <a:ext cx="2110254" cy="1036524"/>
            </a:xfrm>
            <a:prstGeom prst="rect">
              <a:avLst/>
            </a:prstGeom>
          </p:spPr>
        </p:pic>
        <p:sp>
          <p:nvSpPr>
            <p:cNvPr id="21" name="TextBox 20">
              <a:extLst>
                <a:ext uri="{FF2B5EF4-FFF2-40B4-BE49-F238E27FC236}">
                  <a16:creationId xmlns:a16="http://schemas.microsoft.com/office/drawing/2014/main" id="{63B82D7E-DED5-8C2F-C5C4-17992258E21B}"/>
                </a:ext>
              </a:extLst>
            </p:cNvPr>
            <p:cNvSpPr txBox="1"/>
            <p:nvPr/>
          </p:nvSpPr>
          <p:spPr>
            <a:xfrm>
              <a:off x="683324" y="3714861"/>
              <a:ext cx="958118" cy="353589"/>
            </a:xfrm>
            <a:prstGeom prst="rect">
              <a:avLst/>
            </a:prstGeom>
            <a:noFill/>
          </p:spPr>
          <p:txBody>
            <a:bodyPr wrap="square" rtlCol="0">
              <a:spAutoFit/>
            </a:bodyPr>
            <a:lstStyle/>
            <a:p>
              <a:pPr algn="ctr"/>
              <a:r>
                <a:rPr lang="en-IN" sz="2000" b="1" dirty="0">
                  <a:solidFill>
                    <a:srgbClr val="002060"/>
                  </a:solidFill>
                  <a:latin typeface="Book Antiqua" panose="02040602050305030304" pitchFamily="18" charset="0"/>
                </a:rPr>
                <a:t>Cloud</a:t>
              </a:r>
            </a:p>
          </p:txBody>
        </p:sp>
        <p:pic>
          <p:nvPicPr>
            <p:cNvPr id="22" name="Picture 21">
              <a:extLst>
                <a:ext uri="{FF2B5EF4-FFF2-40B4-BE49-F238E27FC236}">
                  <a16:creationId xmlns:a16="http://schemas.microsoft.com/office/drawing/2014/main" id="{0F30C993-89DC-FBDE-7677-C00D64A28E8B}"/>
                </a:ext>
              </a:extLst>
            </p:cNvPr>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06058" y="2855133"/>
              <a:ext cx="835384" cy="835384"/>
            </a:xfrm>
            <a:prstGeom prst="rect">
              <a:avLst/>
            </a:prstGeom>
          </p:spPr>
        </p:pic>
        <p:sp>
          <p:nvSpPr>
            <p:cNvPr id="58" name="TextBox 57">
              <a:extLst>
                <a:ext uri="{FF2B5EF4-FFF2-40B4-BE49-F238E27FC236}">
                  <a16:creationId xmlns:a16="http://schemas.microsoft.com/office/drawing/2014/main" id="{8DDD64B6-1A94-68E2-2D73-59A408471372}"/>
                </a:ext>
              </a:extLst>
            </p:cNvPr>
            <p:cNvSpPr txBox="1"/>
            <p:nvPr/>
          </p:nvSpPr>
          <p:spPr>
            <a:xfrm>
              <a:off x="511530" y="3048831"/>
              <a:ext cx="1350266" cy="369332"/>
            </a:xfrm>
            <a:prstGeom prst="rect">
              <a:avLst/>
            </a:prstGeom>
            <a:noFill/>
          </p:spPr>
          <p:txBody>
            <a:bodyPr wrap="square" rtlCol="0">
              <a:spAutoFit/>
            </a:bodyPr>
            <a:lstStyle/>
            <a:p>
              <a:pPr algn="ctr"/>
              <a:r>
                <a:rPr lang="en-IN" b="1" dirty="0">
                  <a:solidFill>
                    <a:srgbClr val="002060"/>
                  </a:solidFill>
                  <a:latin typeface="Tw Cen MT" panose="020B0602020104020603" pitchFamily="34" charset="0"/>
                </a:rPr>
                <a:t>Processing</a:t>
              </a:r>
            </a:p>
          </p:txBody>
        </p:sp>
      </p:grpSp>
      <p:pic>
        <p:nvPicPr>
          <p:cNvPr id="2054" name="Picture 6" descr="Base station icon Stock Photos, Royalty Free Base station icon Images |  Depositphotos">
            <a:extLst>
              <a:ext uri="{FF2B5EF4-FFF2-40B4-BE49-F238E27FC236}">
                <a16:creationId xmlns:a16="http://schemas.microsoft.com/office/drawing/2014/main" id="{776C6F3A-5E19-2A1F-692A-3AF7C87A3B61}"/>
              </a:ext>
            </a:extLst>
          </p:cNvPr>
          <p:cNvPicPr>
            <a:picLocks noChangeAspect="1" noChangeArrowheads="1"/>
          </p:cNvPicPr>
          <p:nvPr/>
        </p:nvPicPr>
        <p:blipFill>
          <a:blip r:embed="rId11">
            <a:clrChange>
              <a:clrFrom>
                <a:srgbClr val="FBFFFE"/>
              </a:clrFrom>
              <a:clrTo>
                <a:srgbClr val="FBFFFE">
                  <a:alpha val="0"/>
                </a:srgbClr>
              </a:clrTo>
            </a:clrChange>
            <a:extLst>
              <a:ext uri="{28A0092B-C50C-407E-A947-70E740481C1C}">
                <a14:useLocalDpi xmlns:a14="http://schemas.microsoft.com/office/drawing/2010/main" val="0"/>
              </a:ext>
            </a:extLst>
          </a:blip>
          <a:srcRect/>
          <a:stretch>
            <a:fillRect/>
          </a:stretch>
        </p:blipFill>
        <p:spPr bwMode="auto">
          <a:xfrm>
            <a:off x="6712738" y="2490412"/>
            <a:ext cx="1225921" cy="1636667"/>
          </a:xfrm>
          <a:prstGeom prst="rect">
            <a:avLst/>
          </a:prstGeom>
          <a:noFill/>
          <a:extLst>
            <a:ext uri="{909E8E84-426E-40DD-AFC4-6F175D3DCCD1}">
              <a14:hiddenFill xmlns:a14="http://schemas.microsoft.com/office/drawing/2010/main">
                <a:solidFill>
                  <a:srgbClr val="FFFFFF"/>
                </a:solidFill>
              </a14:hiddenFill>
            </a:ext>
          </a:extLst>
        </p:spPr>
      </p:pic>
      <p:sp>
        <p:nvSpPr>
          <p:cNvPr id="2058" name="TextBox 2057">
            <a:extLst>
              <a:ext uri="{FF2B5EF4-FFF2-40B4-BE49-F238E27FC236}">
                <a16:creationId xmlns:a16="http://schemas.microsoft.com/office/drawing/2014/main" id="{EC12A0FC-63A0-8B9F-00B6-D2052C6F2832}"/>
              </a:ext>
            </a:extLst>
          </p:cNvPr>
          <p:cNvSpPr txBox="1"/>
          <p:nvPr/>
        </p:nvSpPr>
        <p:spPr>
          <a:xfrm>
            <a:off x="6878053" y="4026112"/>
            <a:ext cx="958118" cy="923330"/>
          </a:xfrm>
          <a:prstGeom prst="rect">
            <a:avLst/>
          </a:prstGeom>
          <a:noFill/>
        </p:spPr>
        <p:txBody>
          <a:bodyPr wrap="square" rtlCol="0">
            <a:spAutoFit/>
          </a:bodyPr>
          <a:lstStyle/>
          <a:p>
            <a:pPr algn="ctr"/>
            <a:r>
              <a:rPr lang="en-IN" b="1">
                <a:solidFill>
                  <a:srgbClr val="3333FF"/>
                </a:solidFill>
              </a:rPr>
              <a:t>Base Station/ Sink</a:t>
            </a:r>
            <a:endParaRPr lang="en-IN" b="1" dirty="0">
              <a:solidFill>
                <a:srgbClr val="3333FF"/>
              </a:solidFill>
            </a:endParaRPr>
          </a:p>
        </p:txBody>
      </p:sp>
      <p:sp>
        <p:nvSpPr>
          <p:cNvPr id="2061" name="TextBox 2060">
            <a:extLst>
              <a:ext uri="{FF2B5EF4-FFF2-40B4-BE49-F238E27FC236}">
                <a16:creationId xmlns:a16="http://schemas.microsoft.com/office/drawing/2014/main" id="{869A6F79-3D40-7495-02B4-8D0C6BA2C2AB}"/>
              </a:ext>
            </a:extLst>
          </p:cNvPr>
          <p:cNvSpPr txBox="1"/>
          <p:nvPr/>
        </p:nvSpPr>
        <p:spPr>
          <a:xfrm>
            <a:off x="4978870" y="836643"/>
            <a:ext cx="958118" cy="338554"/>
          </a:xfrm>
          <a:prstGeom prst="rect">
            <a:avLst/>
          </a:prstGeom>
          <a:noFill/>
        </p:spPr>
        <p:txBody>
          <a:bodyPr wrap="square" rtlCol="0">
            <a:spAutoFit/>
          </a:bodyPr>
          <a:lstStyle/>
          <a:p>
            <a:pPr algn="ctr"/>
            <a:r>
              <a:rPr lang="en-IN" sz="1600" b="1" dirty="0">
                <a:solidFill>
                  <a:srgbClr val="3333FF"/>
                </a:solidFill>
              </a:rPr>
              <a:t>Cluster-1</a:t>
            </a:r>
          </a:p>
        </p:txBody>
      </p:sp>
      <p:sp>
        <p:nvSpPr>
          <p:cNvPr id="2062" name="TextBox 2061">
            <a:extLst>
              <a:ext uri="{FF2B5EF4-FFF2-40B4-BE49-F238E27FC236}">
                <a16:creationId xmlns:a16="http://schemas.microsoft.com/office/drawing/2014/main" id="{D7837F4A-0FE3-9BEC-FA48-3E672B4996AA}"/>
              </a:ext>
            </a:extLst>
          </p:cNvPr>
          <p:cNvSpPr txBox="1"/>
          <p:nvPr/>
        </p:nvSpPr>
        <p:spPr>
          <a:xfrm>
            <a:off x="4900754" y="5489121"/>
            <a:ext cx="958118" cy="338554"/>
          </a:xfrm>
          <a:prstGeom prst="rect">
            <a:avLst/>
          </a:prstGeom>
          <a:noFill/>
        </p:spPr>
        <p:txBody>
          <a:bodyPr wrap="square" rtlCol="0">
            <a:spAutoFit/>
          </a:bodyPr>
          <a:lstStyle/>
          <a:p>
            <a:pPr algn="ctr"/>
            <a:r>
              <a:rPr lang="en-IN" sz="1600" b="1" dirty="0">
                <a:solidFill>
                  <a:srgbClr val="3333FF"/>
                </a:solidFill>
              </a:rPr>
              <a:t>Cluster-2</a:t>
            </a:r>
          </a:p>
        </p:txBody>
      </p:sp>
      <p:sp>
        <p:nvSpPr>
          <p:cNvPr id="2063" name="TextBox 2062">
            <a:extLst>
              <a:ext uri="{FF2B5EF4-FFF2-40B4-BE49-F238E27FC236}">
                <a16:creationId xmlns:a16="http://schemas.microsoft.com/office/drawing/2014/main" id="{93DBA5FF-F8EE-E270-67D9-E6113EEC81D9}"/>
              </a:ext>
            </a:extLst>
          </p:cNvPr>
          <p:cNvSpPr txBox="1"/>
          <p:nvPr/>
        </p:nvSpPr>
        <p:spPr>
          <a:xfrm>
            <a:off x="8762466" y="785503"/>
            <a:ext cx="958118" cy="338554"/>
          </a:xfrm>
          <a:prstGeom prst="rect">
            <a:avLst/>
          </a:prstGeom>
          <a:noFill/>
        </p:spPr>
        <p:txBody>
          <a:bodyPr wrap="square" rtlCol="0">
            <a:spAutoFit/>
          </a:bodyPr>
          <a:lstStyle/>
          <a:p>
            <a:pPr algn="ctr"/>
            <a:r>
              <a:rPr lang="en-IN" sz="1600" b="1" dirty="0">
                <a:solidFill>
                  <a:srgbClr val="3333FF"/>
                </a:solidFill>
              </a:rPr>
              <a:t>Cluster-3</a:t>
            </a:r>
          </a:p>
        </p:txBody>
      </p:sp>
      <p:sp>
        <p:nvSpPr>
          <p:cNvPr id="2064" name="TextBox 2063">
            <a:extLst>
              <a:ext uri="{FF2B5EF4-FFF2-40B4-BE49-F238E27FC236}">
                <a16:creationId xmlns:a16="http://schemas.microsoft.com/office/drawing/2014/main" id="{4B94CB52-FEFD-30B3-B3EC-2E2C9B402A00}"/>
              </a:ext>
            </a:extLst>
          </p:cNvPr>
          <p:cNvSpPr txBox="1"/>
          <p:nvPr/>
        </p:nvSpPr>
        <p:spPr>
          <a:xfrm>
            <a:off x="8804223" y="5476429"/>
            <a:ext cx="958118" cy="338554"/>
          </a:xfrm>
          <a:prstGeom prst="rect">
            <a:avLst/>
          </a:prstGeom>
          <a:noFill/>
        </p:spPr>
        <p:txBody>
          <a:bodyPr wrap="square" rtlCol="0">
            <a:spAutoFit/>
          </a:bodyPr>
          <a:lstStyle/>
          <a:p>
            <a:pPr algn="ctr"/>
            <a:r>
              <a:rPr lang="en-IN" sz="1600" b="1" dirty="0">
                <a:solidFill>
                  <a:srgbClr val="3333FF"/>
                </a:solidFill>
              </a:rPr>
              <a:t>Cluster-4</a:t>
            </a:r>
          </a:p>
        </p:txBody>
      </p:sp>
      <p:sp>
        <p:nvSpPr>
          <p:cNvPr id="2065" name="TextBox 2064">
            <a:extLst>
              <a:ext uri="{FF2B5EF4-FFF2-40B4-BE49-F238E27FC236}">
                <a16:creationId xmlns:a16="http://schemas.microsoft.com/office/drawing/2014/main" id="{C1C79D36-B9E4-7C39-1250-FD0B0DEA58E3}"/>
              </a:ext>
            </a:extLst>
          </p:cNvPr>
          <p:cNvSpPr txBox="1"/>
          <p:nvPr/>
        </p:nvSpPr>
        <p:spPr>
          <a:xfrm>
            <a:off x="5182587" y="2245595"/>
            <a:ext cx="576583" cy="370068"/>
          </a:xfrm>
          <a:prstGeom prst="rect">
            <a:avLst/>
          </a:prstGeom>
          <a:noFill/>
        </p:spPr>
        <p:txBody>
          <a:bodyPr wrap="square" rtlCol="0">
            <a:spAutoFit/>
          </a:bodyPr>
          <a:lstStyle/>
          <a:p>
            <a:pPr algn="ctr"/>
            <a:r>
              <a:rPr lang="en-IN" b="1" dirty="0">
                <a:solidFill>
                  <a:srgbClr val="FF0066"/>
                </a:solidFill>
              </a:rPr>
              <a:t>CH</a:t>
            </a:r>
          </a:p>
        </p:txBody>
      </p:sp>
      <p:sp>
        <p:nvSpPr>
          <p:cNvPr id="2066" name="TextBox 2065">
            <a:extLst>
              <a:ext uri="{FF2B5EF4-FFF2-40B4-BE49-F238E27FC236}">
                <a16:creationId xmlns:a16="http://schemas.microsoft.com/office/drawing/2014/main" id="{99583181-838E-D253-A65C-058960599300}"/>
              </a:ext>
            </a:extLst>
          </p:cNvPr>
          <p:cNvSpPr txBox="1"/>
          <p:nvPr/>
        </p:nvSpPr>
        <p:spPr>
          <a:xfrm>
            <a:off x="8920817" y="2194026"/>
            <a:ext cx="576583" cy="370068"/>
          </a:xfrm>
          <a:prstGeom prst="rect">
            <a:avLst/>
          </a:prstGeom>
          <a:noFill/>
        </p:spPr>
        <p:txBody>
          <a:bodyPr wrap="square" rtlCol="0">
            <a:spAutoFit/>
          </a:bodyPr>
          <a:lstStyle/>
          <a:p>
            <a:pPr algn="ctr"/>
            <a:r>
              <a:rPr lang="en-IN" b="1" dirty="0">
                <a:solidFill>
                  <a:srgbClr val="FF0066"/>
                </a:solidFill>
              </a:rPr>
              <a:t>CH</a:t>
            </a:r>
          </a:p>
        </p:txBody>
      </p:sp>
      <p:sp>
        <p:nvSpPr>
          <p:cNvPr id="2067" name="TextBox 2066">
            <a:extLst>
              <a:ext uri="{FF2B5EF4-FFF2-40B4-BE49-F238E27FC236}">
                <a16:creationId xmlns:a16="http://schemas.microsoft.com/office/drawing/2014/main" id="{CB4369CB-622D-0462-D336-69B4125D0A6F}"/>
              </a:ext>
            </a:extLst>
          </p:cNvPr>
          <p:cNvSpPr txBox="1"/>
          <p:nvPr/>
        </p:nvSpPr>
        <p:spPr>
          <a:xfrm>
            <a:off x="5166776" y="4072173"/>
            <a:ext cx="576583" cy="370068"/>
          </a:xfrm>
          <a:prstGeom prst="rect">
            <a:avLst/>
          </a:prstGeom>
          <a:noFill/>
        </p:spPr>
        <p:txBody>
          <a:bodyPr wrap="square" rtlCol="0">
            <a:spAutoFit/>
          </a:bodyPr>
          <a:lstStyle/>
          <a:p>
            <a:pPr algn="ctr"/>
            <a:r>
              <a:rPr lang="en-IN" b="1" dirty="0">
                <a:solidFill>
                  <a:srgbClr val="FF0066"/>
                </a:solidFill>
              </a:rPr>
              <a:t>CH</a:t>
            </a:r>
          </a:p>
        </p:txBody>
      </p:sp>
      <p:sp>
        <p:nvSpPr>
          <p:cNvPr id="2068" name="TextBox 2067">
            <a:extLst>
              <a:ext uri="{FF2B5EF4-FFF2-40B4-BE49-F238E27FC236}">
                <a16:creationId xmlns:a16="http://schemas.microsoft.com/office/drawing/2014/main" id="{16600068-ED5A-48D6-FA4B-54A802E982C0}"/>
              </a:ext>
            </a:extLst>
          </p:cNvPr>
          <p:cNvSpPr txBox="1"/>
          <p:nvPr/>
        </p:nvSpPr>
        <p:spPr>
          <a:xfrm>
            <a:off x="8952613" y="4057718"/>
            <a:ext cx="576583" cy="370068"/>
          </a:xfrm>
          <a:prstGeom prst="rect">
            <a:avLst/>
          </a:prstGeom>
          <a:noFill/>
        </p:spPr>
        <p:txBody>
          <a:bodyPr wrap="square" rtlCol="0">
            <a:spAutoFit/>
          </a:bodyPr>
          <a:lstStyle/>
          <a:p>
            <a:pPr algn="ctr"/>
            <a:r>
              <a:rPr lang="en-IN" b="1" dirty="0">
                <a:solidFill>
                  <a:srgbClr val="FF0066"/>
                </a:solidFill>
              </a:rPr>
              <a:t>CH</a:t>
            </a:r>
          </a:p>
        </p:txBody>
      </p:sp>
      <p:pic>
        <p:nvPicPr>
          <p:cNvPr id="2073" name="Picture 12" descr="Double Arrow Icon Style 12741040 Vector Art at Vecteezy">
            <a:extLst>
              <a:ext uri="{FF2B5EF4-FFF2-40B4-BE49-F238E27FC236}">
                <a16:creationId xmlns:a16="http://schemas.microsoft.com/office/drawing/2014/main" id="{3294E435-4A83-DDD8-C5EC-0F2B4E8C6DB0}"/>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6121057" y="3147048"/>
            <a:ext cx="806172" cy="33660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12" descr="Double Arrow Icon Style 12741040 Vector Art at Vecteezy">
            <a:extLst>
              <a:ext uri="{FF2B5EF4-FFF2-40B4-BE49-F238E27FC236}">
                <a16:creationId xmlns:a16="http://schemas.microsoft.com/office/drawing/2014/main" id="{319FDFC0-49DD-F6E6-3936-E5F3AAC2354F}"/>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4194719" y="3123438"/>
            <a:ext cx="806172" cy="336606"/>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2" descr="Double Arrow Icon Style 12741040 Vector Art at Vecteezy">
            <a:extLst>
              <a:ext uri="{FF2B5EF4-FFF2-40B4-BE49-F238E27FC236}">
                <a16:creationId xmlns:a16="http://schemas.microsoft.com/office/drawing/2014/main" id="{32DD1BF8-AB4F-C5C3-AF3F-AB12D179F39D}"/>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3288454" y="3114781"/>
            <a:ext cx="806172" cy="336606"/>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12" descr="Double Arrow Icon Style 12741040 Vector Art at Vecteezy">
            <a:extLst>
              <a:ext uri="{FF2B5EF4-FFF2-40B4-BE49-F238E27FC236}">
                <a16:creationId xmlns:a16="http://schemas.microsoft.com/office/drawing/2014/main" id="{1FE78E76-140A-0773-2840-0CD539D72E03}"/>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2398741" y="3114781"/>
            <a:ext cx="806172" cy="336606"/>
          </a:xfrm>
          <a:prstGeom prst="rect">
            <a:avLst/>
          </a:prstGeom>
          <a:noFill/>
          <a:extLst>
            <a:ext uri="{909E8E84-426E-40DD-AFC4-6F175D3DCCD1}">
              <a14:hiddenFill xmlns:a14="http://schemas.microsoft.com/office/drawing/2010/main">
                <a:solidFill>
                  <a:srgbClr val="FFFFFF"/>
                </a:solidFill>
              </a14:hiddenFill>
            </a:ext>
          </a:extLst>
        </p:spPr>
      </p:pic>
      <p:sp>
        <p:nvSpPr>
          <p:cNvPr id="2077" name="TextBox 2076">
            <a:extLst>
              <a:ext uri="{FF2B5EF4-FFF2-40B4-BE49-F238E27FC236}">
                <a16:creationId xmlns:a16="http://schemas.microsoft.com/office/drawing/2014/main" id="{49ABD805-67E1-5F94-9C75-300D2CC4F37A}"/>
              </a:ext>
            </a:extLst>
          </p:cNvPr>
          <p:cNvSpPr txBox="1"/>
          <p:nvPr/>
        </p:nvSpPr>
        <p:spPr>
          <a:xfrm>
            <a:off x="5628967" y="3097161"/>
            <a:ext cx="914400" cy="914400"/>
          </a:xfrm>
          <a:prstGeom prst="rect">
            <a:avLst/>
          </a:prstGeom>
          <a:noFill/>
        </p:spPr>
        <p:txBody>
          <a:bodyPr wrap="square" rtlCol="0">
            <a:spAutoFit/>
          </a:bodyPr>
          <a:lstStyle/>
          <a:p>
            <a:endParaRPr lang="en-IN" dirty="0"/>
          </a:p>
        </p:txBody>
      </p:sp>
      <p:sp>
        <p:nvSpPr>
          <p:cNvPr id="2078" name="TextBox 2077">
            <a:extLst>
              <a:ext uri="{FF2B5EF4-FFF2-40B4-BE49-F238E27FC236}">
                <a16:creationId xmlns:a16="http://schemas.microsoft.com/office/drawing/2014/main" id="{0B66EA37-EFC1-AFC5-FEDF-3626FACAB28B}"/>
              </a:ext>
            </a:extLst>
          </p:cNvPr>
          <p:cNvSpPr txBox="1"/>
          <p:nvPr/>
        </p:nvSpPr>
        <p:spPr>
          <a:xfrm>
            <a:off x="6216620" y="298344"/>
            <a:ext cx="2101715" cy="461665"/>
          </a:xfrm>
          <a:prstGeom prst="rect">
            <a:avLst/>
          </a:prstGeom>
          <a:noFill/>
        </p:spPr>
        <p:txBody>
          <a:bodyPr wrap="square" rtlCol="0">
            <a:spAutoFit/>
          </a:bodyPr>
          <a:lstStyle/>
          <a:p>
            <a:pPr algn="ctr"/>
            <a:r>
              <a:rPr lang="en-IN" sz="2400" b="1" dirty="0">
                <a:solidFill>
                  <a:srgbClr val="C00000"/>
                </a:solidFill>
                <a:effectLst>
                  <a:outerShdw blurRad="38100" dist="38100" dir="2700000" algn="tl">
                    <a:srgbClr val="000000">
                      <a:alpha val="43137"/>
                    </a:srgbClr>
                  </a:outerShdw>
                </a:effectLst>
              </a:rPr>
              <a:t>Environment</a:t>
            </a:r>
          </a:p>
        </p:txBody>
      </p:sp>
      <p:sp>
        <p:nvSpPr>
          <p:cNvPr id="2079" name="Rectangle 2078">
            <a:extLst>
              <a:ext uri="{FF2B5EF4-FFF2-40B4-BE49-F238E27FC236}">
                <a16:creationId xmlns:a16="http://schemas.microsoft.com/office/drawing/2014/main" id="{D814E30C-6D62-59A9-9319-FA6A26738790}"/>
              </a:ext>
            </a:extLst>
          </p:cNvPr>
          <p:cNvSpPr/>
          <p:nvPr/>
        </p:nvSpPr>
        <p:spPr>
          <a:xfrm>
            <a:off x="4434526" y="1468939"/>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Node-1</a:t>
            </a:r>
          </a:p>
        </p:txBody>
      </p:sp>
      <p:sp>
        <p:nvSpPr>
          <p:cNvPr id="2080" name="Rectangle 2079">
            <a:extLst>
              <a:ext uri="{FF2B5EF4-FFF2-40B4-BE49-F238E27FC236}">
                <a16:creationId xmlns:a16="http://schemas.microsoft.com/office/drawing/2014/main" id="{B8F93B0F-50D7-A356-5167-0EAF40F539BD}"/>
              </a:ext>
            </a:extLst>
          </p:cNvPr>
          <p:cNvSpPr/>
          <p:nvPr/>
        </p:nvSpPr>
        <p:spPr>
          <a:xfrm>
            <a:off x="5966871" y="1469746"/>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Node-2</a:t>
            </a:r>
          </a:p>
        </p:txBody>
      </p:sp>
      <p:sp>
        <p:nvSpPr>
          <p:cNvPr id="2081" name="Rectangle 2080">
            <a:extLst>
              <a:ext uri="{FF2B5EF4-FFF2-40B4-BE49-F238E27FC236}">
                <a16:creationId xmlns:a16="http://schemas.microsoft.com/office/drawing/2014/main" id="{8FB70277-A0DD-EEE3-D896-91BE0C718077}"/>
              </a:ext>
            </a:extLst>
          </p:cNvPr>
          <p:cNvSpPr/>
          <p:nvPr/>
        </p:nvSpPr>
        <p:spPr>
          <a:xfrm>
            <a:off x="5979799" y="2197396"/>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Node-3</a:t>
            </a:r>
          </a:p>
        </p:txBody>
      </p:sp>
      <p:sp>
        <p:nvSpPr>
          <p:cNvPr id="2082" name="Rectangle 2081">
            <a:extLst>
              <a:ext uri="{FF2B5EF4-FFF2-40B4-BE49-F238E27FC236}">
                <a16:creationId xmlns:a16="http://schemas.microsoft.com/office/drawing/2014/main" id="{9BC4811C-154B-42E1-117A-8F07E5700801}"/>
              </a:ext>
            </a:extLst>
          </p:cNvPr>
          <p:cNvSpPr/>
          <p:nvPr/>
        </p:nvSpPr>
        <p:spPr>
          <a:xfrm>
            <a:off x="4428331" y="2178900"/>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Node-4</a:t>
            </a:r>
          </a:p>
        </p:txBody>
      </p:sp>
      <p:sp>
        <p:nvSpPr>
          <p:cNvPr id="2084" name="Rectangle 2083">
            <a:extLst>
              <a:ext uri="{FF2B5EF4-FFF2-40B4-BE49-F238E27FC236}">
                <a16:creationId xmlns:a16="http://schemas.microsoft.com/office/drawing/2014/main" id="{AFA03775-88F8-F796-AA45-6B6D34F1FA2E}"/>
              </a:ext>
            </a:extLst>
          </p:cNvPr>
          <p:cNvSpPr/>
          <p:nvPr/>
        </p:nvSpPr>
        <p:spPr>
          <a:xfrm>
            <a:off x="5229546" y="1804041"/>
            <a:ext cx="500622" cy="433227"/>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Co-Ordinator</a:t>
            </a:r>
          </a:p>
        </p:txBody>
      </p:sp>
      <p:sp>
        <p:nvSpPr>
          <p:cNvPr id="2085" name="Rectangle 2084">
            <a:extLst>
              <a:ext uri="{FF2B5EF4-FFF2-40B4-BE49-F238E27FC236}">
                <a16:creationId xmlns:a16="http://schemas.microsoft.com/office/drawing/2014/main" id="{DA4A6476-36D5-BF3D-60F4-C1AD302B49EE}"/>
              </a:ext>
            </a:extLst>
          </p:cNvPr>
          <p:cNvSpPr/>
          <p:nvPr/>
        </p:nvSpPr>
        <p:spPr>
          <a:xfrm>
            <a:off x="8157698" y="1469914"/>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Node-1</a:t>
            </a:r>
          </a:p>
        </p:txBody>
      </p:sp>
      <p:sp>
        <p:nvSpPr>
          <p:cNvPr id="2086" name="Rectangle 2085">
            <a:extLst>
              <a:ext uri="{FF2B5EF4-FFF2-40B4-BE49-F238E27FC236}">
                <a16:creationId xmlns:a16="http://schemas.microsoft.com/office/drawing/2014/main" id="{830EFFCC-2491-C483-EF4F-CD7054E2BB0C}"/>
              </a:ext>
            </a:extLst>
          </p:cNvPr>
          <p:cNvSpPr/>
          <p:nvPr/>
        </p:nvSpPr>
        <p:spPr>
          <a:xfrm>
            <a:off x="4413126" y="4121662"/>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Node-1</a:t>
            </a:r>
          </a:p>
        </p:txBody>
      </p:sp>
      <p:sp>
        <p:nvSpPr>
          <p:cNvPr id="2087" name="Rectangle 2086">
            <a:extLst>
              <a:ext uri="{FF2B5EF4-FFF2-40B4-BE49-F238E27FC236}">
                <a16:creationId xmlns:a16="http://schemas.microsoft.com/office/drawing/2014/main" id="{7BCAC4C4-C435-572F-DA0C-0C92D4341019}"/>
              </a:ext>
            </a:extLst>
          </p:cNvPr>
          <p:cNvSpPr/>
          <p:nvPr/>
        </p:nvSpPr>
        <p:spPr>
          <a:xfrm>
            <a:off x="8178982" y="4090282"/>
            <a:ext cx="544344" cy="4141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Node-1</a:t>
            </a:r>
          </a:p>
        </p:txBody>
      </p:sp>
      <p:sp>
        <p:nvSpPr>
          <p:cNvPr id="2088" name="Rectangle 2087">
            <a:extLst>
              <a:ext uri="{FF2B5EF4-FFF2-40B4-BE49-F238E27FC236}">
                <a16:creationId xmlns:a16="http://schemas.microsoft.com/office/drawing/2014/main" id="{1B53750B-879F-B137-74E4-0CDD2CFF4846}"/>
              </a:ext>
            </a:extLst>
          </p:cNvPr>
          <p:cNvSpPr/>
          <p:nvPr/>
        </p:nvSpPr>
        <p:spPr>
          <a:xfrm>
            <a:off x="9699540" y="1469746"/>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Node-2</a:t>
            </a:r>
          </a:p>
        </p:txBody>
      </p:sp>
      <p:sp>
        <p:nvSpPr>
          <p:cNvPr id="2089" name="Rectangle 2088">
            <a:extLst>
              <a:ext uri="{FF2B5EF4-FFF2-40B4-BE49-F238E27FC236}">
                <a16:creationId xmlns:a16="http://schemas.microsoft.com/office/drawing/2014/main" id="{F151B557-6012-2937-2A1F-CDC1C84375A4}"/>
              </a:ext>
            </a:extLst>
          </p:cNvPr>
          <p:cNvSpPr/>
          <p:nvPr/>
        </p:nvSpPr>
        <p:spPr>
          <a:xfrm>
            <a:off x="5978568" y="4097657"/>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Node-2</a:t>
            </a:r>
          </a:p>
        </p:txBody>
      </p:sp>
      <p:sp>
        <p:nvSpPr>
          <p:cNvPr id="2090" name="Rectangle 2089">
            <a:extLst>
              <a:ext uri="{FF2B5EF4-FFF2-40B4-BE49-F238E27FC236}">
                <a16:creationId xmlns:a16="http://schemas.microsoft.com/office/drawing/2014/main" id="{B30D0756-2D3D-A8B2-0675-B01E0375C954}"/>
              </a:ext>
            </a:extLst>
          </p:cNvPr>
          <p:cNvSpPr/>
          <p:nvPr/>
        </p:nvSpPr>
        <p:spPr>
          <a:xfrm>
            <a:off x="9729931" y="4089773"/>
            <a:ext cx="544344" cy="4068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Node-2</a:t>
            </a:r>
          </a:p>
        </p:txBody>
      </p:sp>
      <p:sp>
        <p:nvSpPr>
          <p:cNvPr id="2091" name="Rectangle 2090">
            <a:extLst>
              <a:ext uri="{FF2B5EF4-FFF2-40B4-BE49-F238E27FC236}">
                <a16:creationId xmlns:a16="http://schemas.microsoft.com/office/drawing/2014/main" id="{AC834AE3-83BA-1DB4-64B9-1486E25E2526}"/>
              </a:ext>
            </a:extLst>
          </p:cNvPr>
          <p:cNvSpPr/>
          <p:nvPr/>
        </p:nvSpPr>
        <p:spPr>
          <a:xfrm>
            <a:off x="9712168" y="2168430"/>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Node-3</a:t>
            </a:r>
          </a:p>
        </p:txBody>
      </p:sp>
      <p:sp>
        <p:nvSpPr>
          <p:cNvPr id="2092" name="Rectangle 2091">
            <a:extLst>
              <a:ext uri="{FF2B5EF4-FFF2-40B4-BE49-F238E27FC236}">
                <a16:creationId xmlns:a16="http://schemas.microsoft.com/office/drawing/2014/main" id="{1BD66851-8352-AAEC-EF8F-AF0244E6893E}"/>
              </a:ext>
            </a:extLst>
          </p:cNvPr>
          <p:cNvSpPr/>
          <p:nvPr/>
        </p:nvSpPr>
        <p:spPr>
          <a:xfrm>
            <a:off x="9747030" y="4781685"/>
            <a:ext cx="544334" cy="39337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Node-3</a:t>
            </a:r>
          </a:p>
        </p:txBody>
      </p:sp>
      <p:sp>
        <p:nvSpPr>
          <p:cNvPr id="2093" name="Rectangle 2092">
            <a:extLst>
              <a:ext uri="{FF2B5EF4-FFF2-40B4-BE49-F238E27FC236}">
                <a16:creationId xmlns:a16="http://schemas.microsoft.com/office/drawing/2014/main" id="{607C523E-F3C6-27ED-00BB-018B5DD02166}"/>
              </a:ext>
            </a:extLst>
          </p:cNvPr>
          <p:cNvSpPr/>
          <p:nvPr/>
        </p:nvSpPr>
        <p:spPr>
          <a:xfrm>
            <a:off x="5984098" y="4822861"/>
            <a:ext cx="544334" cy="36332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Node-3</a:t>
            </a:r>
          </a:p>
        </p:txBody>
      </p:sp>
      <p:sp>
        <p:nvSpPr>
          <p:cNvPr id="2094" name="Rectangle 2093">
            <a:extLst>
              <a:ext uri="{FF2B5EF4-FFF2-40B4-BE49-F238E27FC236}">
                <a16:creationId xmlns:a16="http://schemas.microsoft.com/office/drawing/2014/main" id="{AB213163-80F8-3AD5-AF43-E9F6FE6CF311}"/>
              </a:ext>
            </a:extLst>
          </p:cNvPr>
          <p:cNvSpPr/>
          <p:nvPr/>
        </p:nvSpPr>
        <p:spPr>
          <a:xfrm>
            <a:off x="4399578" y="4787858"/>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Node-4</a:t>
            </a:r>
          </a:p>
        </p:txBody>
      </p:sp>
      <p:sp>
        <p:nvSpPr>
          <p:cNvPr id="2095" name="Rectangle 2094">
            <a:extLst>
              <a:ext uri="{FF2B5EF4-FFF2-40B4-BE49-F238E27FC236}">
                <a16:creationId xmlns:a16="http://schemas.microsoft.com/office/drawing/2014/main" id="{F230218B-969A-2D96-AF6A-4908F2495727}"/>
              </a:ext>
            </a:extLst>
          </p:cNvPr>
          <p:cNvSpPr/>
          <p:nvPr/>
        </p:nvSpPr>
        <p:spPr>
          <a:xfrm>
            <a:off x="8196084" y="4754907"/>
            <a:ext cx="544344" cy="4141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Node-4</a:t>
            </a:r>
          </a:p>
        </p:txBody>
      </p:sp>
      <p:sp>
        <p:nvSpPr>
          <p:cNvPr id="2096" name="Rectangle 2095">
            <a:extLst>
              <a:ext uri="{FF2B5EF4-FFF2-40B4-BE49-F238E27FC236}">
                <a16:creationId xmlns:a16="http://schemas.microsoft.com/office/drawing/2014/main" id="{AAA342CC-05D0-DA9D-DF8D-BF690C163779}"/>
              </a:ext>
            </a:extLst>
          </p:cNvPr>
          <p:cNvSpPr/>
          <p:nvPr/>
        </p:nvSpPr>
        <p:spPr>
          <a:xfrm>
            <a:off x="8150962" y="2151263"/>
            <a:ext cx="544344" cy="3633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Node-4</a:t>
            </a:r>
          </a:p>
        </p:txBody>
      </p:sp>
      <p:sp>
        <p:nvSpPr>
          <p:cNvPr id="2097" name="Rectangle 2096">
            <a:extLst>
              <a:ext uri="{FF2B5EF4-FFF2-40B4-BE49-F238E27FC236}">
                <a16:creationId xmlns:a16="http://schemas.microsoft.com/office/drawing/2014/main" id="{158640B8-608D-F099-8EFB-511990AFB4AB}"/>
              </a:ext>
            </a:extLst>
          </p:cNvPr>
          <p:cNvSpPr/>
          <p:nvPr/>
        </p:nvSpPr>
        <p:spPr>
          <a:xfrm>
            <a:off x="8952613" y="1788880"/>
            <a:ext cx="538602" cy="433227"/>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Co-Ordinator</a:t>
            </a:r>
          </a:p>
        </p:txBody>
      </p:sp>
      <p:sp>
        <p:nvSpPr>
          <p:cNvPr id="2098" name="Rectangle 2097">
            <a:extLst>
              <a:ext uri="{FF2B5EF4-FFF2-40B4-BE49-F238E27FC236}">
                <a16:creationId xmlns:a16="http://schemas.microsoft.com/office/drawing/2014/main" id="{AC52102C-CBD6-C53F-DBFF-97799B2FD82E}"/>
              </a:ext>
            </a:extLst>
          </p:cNvPr>
          <p:cNvSpPr/>
          <p:nvPr/>
        </p:nvSpPr>
        <p:spPr>
          <a:xfrm>
            <a:off x="8976942" y="4407184"/>
            <a:ext cx="538602" cy="433227"/>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Co-Ordinator</a:t>
            </a:r>
          </a:p>
        </p:txBody>
      </p:sp>
      <p:sp>
        <p:nvSpPr>
          <p:cNvPr id="2099" name="Rectangle 2098">
            <a:extLst>
              <a:ext uri="{FF2B5EF4-FFF2-40B4-BE49-F238E27FC236}">
                <a16:creationId xmlns:a16="http://schemas.microsoft.com/office/drawing/2014/main" id="{635C2C32-716A-575F-2A8F-50A720C07231}"/>
              </a:ext>
            </a:extLst>
          </p:cNvPr>
          <p:cNvSpPr/>
          <p:nvPr/>
        </p:nvSpPr>
        <p:spPr>
          <a:xfrm>
            <a:off x="5181826" y="4429829"/>
            <a:ext cx="565232" cy="433227"/>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Co-Ordinator</a:t>
            </a:r>
          </a:p>
        </p:txBody>
      </p:sp>
    </p:spTree>
    <p:extLst>
      <p:ext uri="{BB962C8B-B14F-4D97-AF65-F5344CB8AC3E}">
        <p14:creationId xmlns:p14="http://schemas.microsoft.com/office/powerpoint/2010/main" val="1781650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Introduction</a:t>
            </a:r>
          </a:p>
        </p:txBody>
      </p:sp>
      <p:sp>
        <p:nvSpPr>
          <p:cNvPr id="3" name="Rectangle 2">
            <a:extLst>
              <a:ext uri="{FF2B5EF4-FFF2-40B4-BE49-F238E27FC236}">
                <a16:creationId xmlns:a16="http://schemas.microsoft.com/office/drawing/2014/main" id="{8FABAE71-B17D-CA34-6E9A-550F13D26794}"/>
              </a:ext>
            </a:extLst>
          </p:cNvPr>
          <p:cNvSpPr/>
          <p:nvPr/>
        </p:nvSpPr>
        <p:spPr>
          <a:xfrm>
            <a:off x="0" y="806085"/>
            <a:ext cx="81312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Network Definition and the Use of Sensor Networks</a:t>
            </a:r>
            <a:endParaRPr lang="en-IN" sz="2400" b="1" i="1" dirty="0"/>
          </a:p>
        </p:txBody>
      </p:sp>
      <p:sp>
        <p:nvSpPr>
          <p:cNvPr id="7" name="TextBox 6">
            <a:extLst>
              <a:ext uri="{FF2B5EF4-FFF2-40B4-BE49-F238E27FC236}">
                <a16:creationId xmlns:a16="http://schemas.microsoft.com/office/drawing/2014/main" id="{3F341144-4222-0806-0049-FF90AECF53CE}"/>
              </a:ext>
            </a:extLst>
          </p:cNvPr>
          <p:cNvSpPr txBox="1"/>
          <p:nvPr/>
        </p:nvSpPr>
        <p:spPr>
          <a:xfrm>
            <a:off x="481779" y="1749830"/>
            <a:ext cx="11021963" cy="4216539"/>
          </a:xfrm>
          <a:prstGeom prst="rect">
            <a:avLst/>
          </a:prstGeom>
          <a:noFill/>
        </p:spPr>
        <p:txBody>
          <a:bodyPr wrap="square">
            <a:spAutoFit/>
          </a:bodyPr>
          <a:lstStyle/>
          <a:p>
            <a:pPr marL="285750" indent="-285750" algn="just">
              <a:buFont typeface="Wingdings" panose="05000000000000000000" pitchFamily="2" charset="2"/>
              <a:buChar char="§"/>
            </a:pPr>
            <a:r>
              <a:rPr lang="en-IN" sz="2300" dirty="0"/>
              <a:t>The </a:t>
            </a:r>
            <a:r>
              <a:rPr lang="en-IN" sz="2300" dirty="0">
                <a:solidFill>
                  <a:srgbClr val="3333FF"/>
                </a:solidFill>
              </a:rPr>
              <a:t>primary design concerns </a:t>
            </a:r>
            <a:r>
              <a:rPr lang="en-IN" sz="2300" dirty="0"/>
              <a:t>for traditional </a:t>
            </a:r>
            <a:r>
              <a:rPr lang="en-IN" sz="2300" dirty="0">
                <a:solidFill>
                  <a:srgbClr val="3333FF"/>
                </a:solidFill>
              </a:rPr>
              <a:t>sensor networks are </a:t>
            </a:r>
          </a:p>
          <a:p>
            <a:pPr marL="541338" lvl="1" indent="-276225" algn="just">
              <a:buFont typeface="Arial" panose="020B0604020202020204" pitchFamily="34" charset="0"/>
              <a:buChar char="•"/>
            </a:pPr>
            <a:r>
              <a:rPr lang="en-IN" sz="2300" dirty="0">
                <a:solidFill>
                  <a:srgbClr val="3333FF"/>
                </a:solidFill>
              </a:rPr>
              <a:t>Network Performance </a:t>
            </a:r>
          </a:p>
          <a:p>
            <a:pPr marL="541338" lvl="1" indent="-276225" algn="just">
              <a:spcAft>
                <a:spcPts val="600"/>
              </a:spcAft>
              <a:buFont typeface="Arial" panose="020B0604020202020204" pitchFamily="34" charset="0"/>
              <a:buChar char="•"/>
            </a:pPr>
            <a:r>
              <a:rPr lang="en-IN" sz="2300" dirty="0">
                <a:solidFill>
                  <a:srgbClr val="3333FF"/>
                </a:solidFill>
              </a:rPr>
              <a:t>Latencies</a:t>
            </a:r>
          </a:p>
          <a:p>
            <a:pPr marL="265113" lvl="1" indent="-265113" algn="just">
              <a:spcAft>
                <a:spcPts val="600"/>
              </a:spcAft>
              <a:buFont typeface="Wingdings" panose="05000000000000000000" pitchFamily="2" charset="2"/>
              <a:buChar char="§"/>
            </a:pPr>
            <a:r>
              <a:rPr lang="en-US" sz="2300" dirty="0"/>
              <a:t>WSNs usually consist of a dense number of sensor nodes and each sensor node is capable of only a limited amount of processing</a:t>
            </a:r>
          </a:p>
          <a:p>
            <a:pPr marL="265113" lvl="1" indent="-265113" algn="just">
              <a:buFont typeface="Wingdings" panose="05000000000000000000" pitchFamily="2" charset="2"/>
              <a:buChar char="§"/>
            </a:pPr>
            <a:r>
              <a:rPr lang="en-US" sz="2300" dirty="0"/>
              <a:t>Primary design concerns for WSN’s are</a:t>
            </a:r>
          </a:p>
          <a:p>
            <a:pPr marL="541338" lvl="2" indent="-276225" algn="just">
              <a:buFont typeface="Arial" panose="020B0604020202020204" pitchFamily="34" charset="0"/>
              <a:buChar char="•"/>
            </a:pPr>
            <a:r>
              <a:rPr lang="en-US" sz="2300" dirty="0">
                <a:solidFill>
                  <a:srgbClr val="3333FF"/>
                </a:solidFill>
              </a:rPr>
              <a:t>Power Consumption</a:t>
            </a:r>
          </a:p>
          <a:p>
            <a:pPr marL="541338" lvl="2" indent="-276225" algn="just">
              <a:spcAft>
                <a:spcPts val="600"/>
              </a:spcAft>
              <a:buFont typeface="Arial" panose="020B0604020202020204" pitchFamily="34" charset="0"/>
              <a:buChar char="•"/>
            </a:pPr>
            <a:r>
              <a:rPr lang="en-US" sz="2300" dirty="0">
                <a:solidFill>
                  <a:srgbClr val="3333FF"/>
                </a:solidFill>
              </a:rPr>
              <a:t>Communication Cost</a:t>
            </a:r>
          </a:p>
          <a:p>
            <a:pPr marL="265113" lvl="2" indent="-265113" algn="just">
              <a:buFont typeface="Wingdings" panose="05000000000000000000" pitchFamily="2" charset="2"/>
              <a:buChar char="§"/>
            </a:pPr>
            <a:r>
              <a:rPr lang="en-US" sz="2300" dirty="0"/>
              <a:t>CPSs uses WSN’s – it is a large collection of sensor nodes, which are working together in a </a:t>
            </a:r>
            <a:r>
              <a:rPr lang="en-US" sz="2300" dirty="0">
                <a:solidFill>
                  <a:srgbClr val="3333FF"/>
                </a:solidFill>
              </a:rPr>
              <a:t>coordinated manner to perform some specific action</a:t>
            </a:r>
            <a:r>
              <a:rPr lang="en-US" sz="2300" dirty="0"/>
              <a:t>, such as movement monitoring in a remote</a:t>
            </a:r>
            <a:r>
              <a:rPr lang="en-US" sz="2300" dirty="0">
                <a:solidFill>
                  <a:srgbClr val="3333FF"/>
                </a:solidFill>
              </a:rPr>
              <a:t> </a:t>
            </a:r>
            <a:r>
              <a:rPr lang="en-US" sz="2300" dirty="0"/>
              <a:t>area</a:t>
            </a:r>
          </a:p>
        </p:txBody>
      </p:sp>
    </p:spTree>
    <p:extLst>
      <p:ext uri="{BB962C8B-B14F-4D97-AF65-F5344CB8AC3E}">
        <p14:creationId xmlns:p14="http://schemas.microsoft.com/office/powerpoint/2010/main" val="66204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Introduction</a:t>
            </a:r>
          </a:p>
        </p:txBody>
      </p:sp>
      <p:sp>
        <p:nvSpPr>
          <p:cNvPr id="3" name="Rectangle 2">
            <a:extLst>
              <a:ext uri="{FF2B5EF4-FFF2-40B4-BE49-F238E27FC236}">
                <a16:creationId xmlns:a16="http://schemas.microsoft.com/office/drawing/2014/main" id="{8FABAE71-B17D-CA34-6E9A-550F13D26794}"/>
              </a:ext>
            </a:extLst>
          </p:cNvPr>
          <p:cNvSpPr/>
          <p:nvPr/>
        </p:nvSpPr>
        <p:spPr>
          <a:xfrm>
            <a:off x="0" y="806085"/>
            <a:ext cx="813127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Sensor Network Definition and the Use of Sensor Networks</a:t>
            </a:r>
            <a:endParaRPr lang="en-IN" sz="2400" b="1" i="1" dirty="0"/>
          </a:p>
        </p:txBody>
      </p:sp>
      <p:sp>
        <p:nvSpPr>
          <p:cNvPr id="7" name="TextBox 6">
            <a:extLst>
              <a:ext uri="{FF2B5EF4-FFF2-40B4-BE49-F238E27FC236}">
                <a16:creationId xmlns:a16="http://schemas.microsoft.com/office/drawing/2014/main" id="{3F341144-4222-0806-0049-FF90AECF53CE}"/>
              </a:ext>
            </a:extLst>
          </p:cNvPr>
          <p:cNvSpPr txBox="1"/>
          <p:nvPr/>
        </p:nvSpPr>
        <p:spPr>
          <a:xfrm>
            <a:off x="585018" y="1612179"/>
            <a:ext cx="11021963" cy="2292935"/>
          </a:xfrm>
          <a:prstGeom prst="rect">
            <a:avLst/>
          </a:prstGeom>
          <a:noFill/>
        </p:spPr>
        <p:txBody>
          <a:bodyPr wrap="square">
            <a:spAutoFit/>
          </a:bodyPr>
          <a:lstStyle/>
          <a:p>
            <a:pPr marL="265113" lvl="2" indent="-265113" algn="just">
              <a:spcAft>
                <a:spcPts val="600"/>
              </a:spcAft>
              <a:buFont typeface="Wingdings" panose="05000000000000000000" pitchFamily="2" charset="2"/>
              <a:buChar char="§"/>
            </a:pPr>
            <a:r>
              <a:rPr lang="en-US" sz="2300" dirty="0"/>
              <a:t>Presently, the researchers on sensor networking focus more on </a:t>
            </a:r>
            <a:r>
              <a:rPr lang="en-US" sz="2300" dirty="0">
                <a:solidFill>
                  <a:srgbClr val="3333FF"/>
                </a:solidFill>
              </a:rPr>
              <a:t>wireless, distributed, mobile sensing nodes for CPS</a:t>
            </a:r>
            <a:r>
              <a:rPr lang="en-US" sz="2300" dirty="0"/>
              <a:t> applications when the exact location of a particular phenomenon is not known, thus distributed and mobile sensing allows for closer placement to the phenomenon than a single sensor would permit</a:t>
            </a:r>
          </a:p>
          <a:p>
            <a:pPr marL="265113" lvl="2" indent="-265113" algn="just">
              <a:buFont typeface="Wingdings" panose="05000000000000000000" pitchFamily="2" charset="2"/>
              <a:buChar char="§"/>
            </a:pPr>
            <a:r>
              <a:rPr lang="en-US" sz="2300" dirty="0"/>
              <a:t>For wireless sensing applications on CPSs, the environment to be monitored usually does not have an </a:t>
            </a:r>
            <a:r>
              <a:rPr lang="en-US" sz="2300" dirty="0">
                <a:solidFill>
                  <a:srgbClr val="3333FF"/>
                </a:solidFill>
              </a:rPr>
              <a:t>existing infrastructure </a:t>
            </a:r>
            <a:r>
              <a:rPr lang="en-US" sz="2300" dirty="0"/>
              <a:t>for either </a:t>
            </a:r>
            <a:r>
              <a:rPr lang="en-US" sz="2300" dirty="0">
                <a:solidFill>
                  <a:srgbClr val="3333FF"/>
                </a:solidFill>
              </a:rPr>
              <a:t>power or communications</a:t>
            </a:r>
            <a:endParaRPr lang="en-IN" sz="2300" dirty="0">
              <a:solidFill>
                <a:srgbClr val="3333FF"/>
              </a:solidFill>
            </a:endParaRPr>
          </a:p>
        </p:txBody>
      </p:sp>
    </p:spTree>
    <p:extLst>
      <p:ext uri="{BB962C8B-B14F-4D97-AF65-F5344CB8AC3E}">
        <p14:creationId xmlns:p14="http://schemas.microsoft.com/office/powerpoint/2010/main" val="45468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Sensors Employed by CPS</a:t>
            </a:r>
          </a:p>
        </p:txBody>
      </p:sp>
      <p:sp>
        <p:nvSpPr>
          <p:cNvPr id="4" name="Rectangle 3">
            <a:extLst>
              <a:ext uri="{FF2B5EF4-FFF2-40B4-BE49-F238E27FC236}">
                <a16:creationId xmlns:a16="http://schemas.microsoft.com/office/drawing/2014/main" id="{0040BBF3-507B-12B6-6176-F6CCA335164F}"/>
              </a:ext>
            </a:extLst>
          </p:cNvPr>
          <p:cNvSpPr/>
          <p:nvPr/>
        </p:nvSpPr>
        <p:spPr>
          <a:xfrm>
            <a:off x="1" y="787231"/>
            <a:ext cx="3647767"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Types of Sensor</a:t>
            </a:r>
            <a:endParaRPr lang="en-IN" sz="2400" b="1" i="1" dirty="0"/>
          </a:p>
        </p:txBody>
      </p:sp>
      <p:sp>
        <p:nvSpPr>
          <p:cNvPr id="6" name="TextBox 5">
            <a:extLst>
              <a:ext uri="{FF2B5EF4-FFF2-40B4-BE49-F238E27FC236}">
                <a16:creationId xmlns:a16="http://schemas.microsoft.com/office/drawing/2014/main" id="{C82DF8F3-5ABB-939B-D89A-751B201073D8}"/>
              </a:ext>
            </a:extLst>
          </p:cNvPr>
          <p:cNvSpPr txBox="1"/>
          <p:nvPr/>
        </p:nvSpPr>
        <p:spPr>
          <a:xfrm>
            <a:off x="486692" y="1417559"/>
            <a:ext cx="11292349" cy="446276"/>
          </a:xfrm>
          <a:prstGeom prst="rect">
            <a:avLst/>
          </a:prstGeom>
          <a:noFill/>
        </p:spPr>
        <p:txBody>
          <a:bodyPr wrap="square">
            <a:spAutoFit/>
          </a:bodyPr>
          <a:lstStyle/>
          <a:p>
            <a:pPr marL="342900" indent="-342900">
              <a:buFont typeface="Wingdings" panose="05000000000000000000" pitchFamily="2" charset="2"/>
              <a:buChar char="§"/>
            </a:pPr>
            <a:r>
              <a:rPr lang="en-IN" sz="2300" dirty="0"/>
              <a:t>In general, sensors used by CPSs can be classified into 14 sensing types</a:t>
            </a:r>
          </a:p>
        </p:txBody>
      </p:sp>
      <p:sp>
        <p:nvSpPr>
          <p:cNvPr id="9" name="TextBox 8">
            <a:extLst>
              <a:ext uri="{FF2B5EF4-FFF2-40B4-BE49-F238E27FC236}">
                <a16:creationId xmlns:a16="http://schemas.microsoft.com/office/drawing/2014/main" id="{37793F7F-A741-5BC6-044C-FADC3CCB358E}"/>
              </a:ext>
            </a:extLst>
          </p:cNvPr>
          <p:cNvSpPr txBox="1"/>
          <p:nvPr/>
        </p:nvSpPr>
        <p:spPr>
          <a:xfrm>
            <a:off x="838199" y="1797368"/>
            <a:ext cx="10785049" cy="4693593"/>
          </a:xfrm>
          <a:prstGeom prst="rect">
            <a:avLst/>
          </a:prstGeom>
          <a:noFill/>
        </p:spPr>
        <p:txBody>
          <a:bodyPr wrap="square">
            <a:spAutoFit/>
          </a:bodyPr>
          <a:lstStyle/>
          <a:p>
            <a:pPr marL="342900" indent="-342900">
              <a:buFont typeface="Arial" panose="020B0604020202020204" pitchFamily="34" charset="0"/>
              <a:buChar char="•"/>
            </a:pPr>
            <a:r>
              <a:rPr lang="en-IN" sz="2300" dirty="0">
                <a:solidFill>
                  <a:srgbClr val="990033"/>
                </a:solidFill>
              </a:rPr>
              <a:t>Acoustic, sound, and vibration</a:t>
            </a:r>
          </a:p>
          <a:p>
            <a:pPr marL="342900" indent="-342900">
              <a:buFont typeface="Arial" panose="020B0604020202020204" pitchFamily="34" charset="0"/>
              <a:buChar char="•"/>
            </a:pPr>
            <a:r>
              <a:rPr lang="en-IN" sz="2300" dirty="0">
                <a:solidFill>
                  <a:srgbClr val="3333FF"/>
                </a:solidFill>
              </a:rPr>
              <a:t>Automotive and transportation</a:t>
            </a:r>
          </a:p>
          <a:p>
            <a:pPr marL="342900" indent="-342900">
              <a:buFont typeface="Arial" panose="020B0604020202020204" pitchFamily="34" charset="0"/>
              <a:buChar char="•"/>
            </a:pPr>
            <a:r>
              <a:rPr lang="en-IN" sz="2300" dirty="0">
                <a:solidFill>
                  <a:srgbClr val="990033"/>
                </a:solidFill>
              </a:rPr>
              <a:t>Chemical</a:t>
            </a:r>
          </a:p>
          <a:p>
            <a:pPr marL="342900" indent="-342900">
              <a:buFont typeface="Arial" panose="020B0604020202020204" pitchFamily="34" charset="0"/>
              <a:buChar char="•"/>
            </a:pPr>
            <a:r>
              <a:rPr lang="en-IN" sz="2300" dirty="0">
                <a:solidFill>
                  <a:srgbClr val="3333FF"/>
                </a:solidFill>
              </a:rPr>
              <a:t>Electric, magnetic, and radio</a:t>
            </a:r>
          </a:p>
          <a:p>
            <a:pPr marL="342900" indent="-342900">
              <a:buFont typeface="Arial" panose="020B0604020202020204" pitchFamily="34" charset="0"/>
              <a:buChar char="•"/>
            </a:pPr>
            <a:r>
              <a:rPr lang="en-US" sz="2300" dirty="0">
                <a:solidFill>
                  <a:srgbClr val="990033"/>
                </a:solidFill>
              </a:rPr>
              <a:t>Environment, weather, moisture, and humidity</a:t>
            </a:r>
            <a:endParaRPr lang="en-IN" sz="2300" dirty="0">
              <a:solidFill>
                <a:srgbClr val="990033"/>
              </a:solidFill>
            </a:endParaRPr>
          </a:p>
          <a:p>
            <a:pPr marL="342900" indent="-342900">
              <a:buFont typeface="Arial" panose="020B0604020202020204" pitchFamily="34" charset="0"/>
              <a:buChar char="•"/>
            </a:pPr>
            <a:r>
              <a:rPr lang="en-IN" sz="2300" dirty="0">
                <a:solidFill>
                  <a:srgbClr val="3333FF"/>
                </a:solidFill>
              </a:rPr>
              <a:t>Flow and Fluid velocity</a:t>
            </a:r>
          </a:p>
          <a:p>
            <a:pPr marL="342900" indent="-342900">
              <a:buFont typeface="Arial" panose="020B0604020202020204" pitchFamily="34" charset="0"/>
              <a:buChar char="•"/>
            </a:pPr>
            <a:r>
              <a:rPr lang="en-US" sz="2300" dirty="0">
                <a:solidFill>
                  <a:srgbClr val="990033"/>
                </a:solidFill>
              </a:rPr>
              <a:t>Ionizing radiation and subatomic particles</a:t>
            </a:r>
          </a:p>
          <a:p>
            <a:pPr marL="342900" indent="-342900">
              <a:buFont typeface="Arial" panose="020B0604020202020204" pitchFamily="34" charset="0"/>
              <a:buChar char="•"/>
            </a:pPr>
            <a:r>
              <a:rPr lang="en-IN" sz="2300" dirty="0">
                <a:solidFill>
                  <a:srgbClr val="3333FF"/>
                </a:solidFill>
              </a:rPr>
              <a:t>Navigation instruments</a:t>
            </a:r>
            <a:endParaRPr lang="en-US" sz="2300" dirty="0">
              <a:solidFill>
                <a:srgbClr val="3333FF"/>
              </a:solidFill>
            </a:endParaRPr>
          </a:p>
          <a:p>
            <a:pPr marL="342900" indent="-342900">
              <a:buFont typeface="Arial" panose="020B0604020202020204" pitchFamily="34" charset="0"/>
              <a:buChar char="•"/>
            </a:pPr>
            <a:r>
              <a:rPr lang="en-US" sz="2300" dirty="0">
                <a:solidFill>
                  <a:srgbClr val="990033"/>
                </a:solidFill>
              </a:rPr>
              <a:t>Position, angle, displacement,  distance, speed, and acceleration</a:t>
            </a:r>
          </a:p>
          <a:p>
            <a:pPr marL="342900" indent="-342900">
              <a:buFont typeface="Arial" panose="020B0604020202020204" pitchFamily="34" charset="0"/>
              <a:buChar char="•"/>
            </a:pPr>
            <a:r>
              <a:rPr lang="en-IN" sz="2300" dirty="0">
                <a:solidFill>
                  <a:srgbClr val="3333FF"/>
                </a:solidFill>
              </a:rPr>
              <a:t>Optical, light, and imaging </a:t>
            </a:r>
            <a:r>
              <a:rPr lang="en-US" sz="2300" dirty="0">
                <a:solidFill>
                  <a:srgbClr val="3333FF"/>
                </a:solidFill>
              </a:rPr>
              <a:t>pressure</a:t>
            </a:r>
          </a:p>
          <a:p>
            <a:pPr marL="342900" indent="-342900">
              <a:buFont typeface="Arial" panose="020B0604020202020204" pitchFamily="34" charset="0"/>
              <a:buChar char="•"/>
            </a:pPr>
            <a:r>
              <a:rPr lang="en-US" sz="2300" dirty="0">
                <a:solidFill>
                  <a:srgbClr val="990033"/>
                </a:solidFill>
              </a:rPr>
              <a:t>Force, density, and level</a:t>
            </a:r>
          </a:p>
          <a:p>
            <a:pPr marL="342900" indent="-342900">
              <a:buFont typeface="Arial" panose="020B0604020202020204" pitchFamily="34" charset="0"/>
              <a:buChar char="•"/>
            </a:pPr>
            <a:r>
              <a:rPr lang="en-US" sz="2300" dirty="0">
                <a:solidFill>
                  <a:srgbClr val="3333FF"/>
                </a:solidFill>
              </a:rPr>
              <a:t>Thermal, heat, and temperature; and </a:t>
            </a:r>
          </a:p>
          <a:p>
            <a:pPr marL="342900" indent="-342900">
              <a:buFont typeface="Arial" panose="020B0604020202020204" pitchFamily="34" charset="0"/>
              <a:buChar char="•"/>
            </a:pPr>
            <a:r>
              <a:rPr lang="en-US" sz="2300" dirty="0">
                <a:solidFill>
                  <a:srgbClr val="990033"/>
                </a:solidFill>
              </a:rPr>
              <a:t>Proximity and presence</a:t>
            </a:r>
            <a:endParaRPr lang="en-IN" sz="2300" dirty="0">
              <a:solidFill>
                <a:srgbClr val="990033"/>
              </a:solidFill>
            </a:endParaRPr>
          </a:p>
        </p:txBody>
      </p:sp>
    </p:spTree>
    <p:extLst>
      <p:ext uri="{BB962C8B-B14F-4D97-AF65-F5344CB8AC3E}">
        <p14:creationId xmlns:p14="http://schemas.microsoft.com/office/powerpoint/2010/main" val="1887235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40402</TotalTime>
  <Words>3757</Words>
  <Application>Microsoft Office PowerPoint</Application>
  <PresentationFormat>Widescreen</PresentationFormat>
  <Paragraphs>267</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Book Antiqua</vt:lpstr>
      <vt:lpstr>Calibri</vt:lpstr>
      <vt:lpstr>Calibri Light</vt:lpstr>
      <vt:lpstr>LM Roman 12</vt:lpstr>
      <vt:lpstr>Tw Cen MT</vt:lpstr>
      <vt:lpstr>Wingdings</vt:lpstr>
      <vt:lpstr>Office Theme</vt:lpstr>
      <vt:lpstr>PowerPoint Presentation</vt:lpstr>
      <vt:lpstr>PowerPoint Presentation</vt:lpstr>
      <vt:lpstr>Outline</vt:lpstr>
      <vt:lpstr>Introduction</vt:lpstr>
      <vt:lpstr>Introduction</vt:lpstr>
      <vt:lpstr>PowerPoint Presentation</vt:lpstr>
      <vt:lpstr>Introduction</vt:lpstr>
      <vt:lpstr>Introduction</vt:lpstr>
      <vt:lpstr>Sensors Employed by CPS</vt:lpstr>
      <vt:lpstr>Sensors Employed by CPS (Contd.)</vt:lpstr>
      <vt:lpstr>Sensors Employed by CPS (Contd.)</vt:lpstr>
      <vt:lpstr>Sensors Employed by CPS (Contd.)</vt:lpstr>
      <vt:lpstr>Sensors Employed by CPS (Contd.)</vt:lpstr>
      <vt:lpstr>Sensors Employed by CPS (Contd.)</vt:lpstr>
      <vt:lpstr>Sensors Employed by CPS (Contd.)</vt:lpstr>
      <vt:lpstr>Sensors Employed by CPS (Contd.)</vt:lpstr>
      <vt:lpstr>Sensor Networks and Associated Technologies for CPS Applications</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Sensor Networks and Associated Technologies for CPS Applications (Contd.)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Narasimha Swamy S</dc:creator>
  <cp:lastModifiedBy>Narasimha Swamy S</cp:lastModifiedBy>
  <cp:revision>484</cp:revision>
  <dcterms:created xsi:type="dcterms:W3CDTF">2022-11-14T04:33:36Z</dcterms:created>
  <dcterms:modified xsi:type="dcterms:W3CDTF">2023-02-27T04:06:39Z</dcterms:modified>
</cp:coreProperties>
</file>